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54"/>
  </p:notesMasterIdLst>
  <p:sldIdLst>
    <p:sldId id="629" r:id="rId2"/>
    <p:sldId id="620" r:id="rId3"/>
    <p:sldId id="553" r:id="rId4"/>
    <p:sldId id="258" r:id="rId5"/>
    <p:sldId id="627" r:id="rId6"/>
    <p:sldId id="599" r:id="rId7"/>
    <p:sldId id="615" r:id="rId8"/>
    <p:sldId id="637" r:id="rId9"/>
    <p:sldId id="605" r:id="rId10"/>
    <p:sldId id="600" r:id="rId11"/>
    <p:sldId id="504" r:id="rId12"/>
    <p:sldId id="603" r:id="rId13"/>
    <p:sldId id="578" r:id="rId14"/>
    <p:sldId id="577" r:id="rId15"/>
    <p:sldId id="524" r:id="rId16"/>
    <p:sldId id="573" r:id="rId17"/>
    <p:sldId id="621" r:id="rId18"/>
    <p:sldId id="581" r:id="rId19"/>
    <p:sldId id="587" r:id="rId20"/>
    <p:sldId id="502" r:id="rId21"/>
    <p:sldId id="596" r:id="rId22"/>
    <p:sldId id="624" r:id="rId23"/>
    <p:sldId id="626" r:id="rId24"/>
    <p:sldId id="584" r:id="rId25"/>
    <p:sldId id="616" r:id="rId26"/>
    <p:sldId id="612" r:id="rId27"/>
    <p:sldId id="631" r:id="rId28"/>
    <p:sldId id="632" r:id="rId29"/>
    <p:sldId id="582" r:id="rId30"/>
    <p:sldId id="610" r:id="rId31"/>
    <p:sldId id="576" r:id="rId32"/>
    <p:sldId id="611" r:id="rId33"/>
    <p:sldId id="609" r:id="rId34"/>
    <p:sldId id="617" r:id="rId35"/>
    <p:sldId id="634" r:id="rId36"/>
    <p:sldId id="635" r:id="rId37"/>
    <p:sldId id="636" r:id="rId38"/>
    <p:sldId id="571" r:id="rId39"/>
    <p:sldId id="593" r:id="rId40"/>
    <p:sldId id="622" r:id="rId41"/>
    <p:sldId id="594" r:id="rId42"/>
    <p:sldId id="633" r:id="rId43"/>
    <p:sldId id="572" r:id="rId44"/>
    <p:sldId id="591" r:id="rId45"/>
    <p:sldId id="592" r:id="rId46"/>
    <p:sldId id="623" r:id="rId47"/>
    <p:sldId id="537" r:id="rId48"/>
    <p:sldId id="595" r:id="rId49"/>
    <p:sldId id="628" r:id="rId50"/>
    <p:sldId id="625" r:id="rId51"/>
    <p:sldId id="557" r:id="rId52"/>
    <p:sldId id="619" r:id="rId53"/>
  </p:sldIdLst>
  <p:sldSz cx="24377650" cy="13716000"/>
  <p:notesSz cx="6858000" cy="9144000"/>
  <p:embeddedFontLst>
    <p:embeddedFont>
      <p:font typeface="Montserrat" panose="02000505000000020004" pitchFamily="2" charset="77"/>
      <p:regular r:id="rId55"/>
      <p:bold r:id="rId56"/>
    </p:embeddedFont>
    <p:embeddedFont>
      <p:font typeface="Source Sans Pro" panose="020B0503030403020204" pitchFamily="34" charset="77"/>
      <p:regular r:id="rId57"/>
      <p:bold r:id="rId58"/>
      <p:italic r:id="rId59"/>
      <p:boldItalic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A31515"/>
    <a:srgbClr val="A31615"/>
    <a:srgbClr val="FD5F40"/>
    <a:srgbClr val="F9DE22"/>
    <a:srgbClr val="FFD958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D55078D-660B-484F-A619-785C32E2733B}">
  <a:tblStyle styleId="{7D55078D-660B-484F-A619-785C32E2733B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E7E7E7"/>
          </a:solidFill>
        </a:fill>
      </a:tcStyle>
    </a:band1H>
    <a:band1V>
      <a:tcStyle>
        <a:tcBdr/>
        <a:fill>
          <a:solidFill>
            <a:srgbClr val="E7E7E7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BD5E51A-DC8B-4F1E-BDBE-6C595A67FAA6}" styleName="Table_1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FFE9E8"/>
          </a:solidFill>
        </a:fill>
      </a:tcStyle>
    </a:band1H>
    <a:band1V>
      <a:tcStyle>
        <a:tcBdr/>
        <a:fill>
          <a:solidFill>
            <a:srgbClr val="FFE9E8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D1E77B-CE43-481C-A341-AEFFAEBEF725}" styleName="Table_2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EFEFF0"/>
          </a:solidFill>
        </a:fill>
      </a:tcStyle>
    </a:band1H>
    <a:band1V>
      <a:tcStyle>
        <a:tcBdr/>
        <a:fill>
          <a:solidFill>
            <a:srgbClr val="EFEFF0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119966B-2AFB-4FB7-B421-DD72378FF5E0}" styleName="Table_3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F8F7F7"/>
          </a:solidFill>
        </a:fill>
      </a:tcStyle>
    </a:band1H>
    <a:band1V>
      <a:tcStyle>
        <a:tcBdr/>
        <a:fill>
          <a:solidFill>
            <a:srgbClr val="F8F7F7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7FD9E53-EF9B-4A96-8BF4-A2E33BCC0914}" styleName="Table_4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7E7E7"/>
          </a:solidFill>
        </a:fill>
      </a:tcStyle>
    </a:wholeTbl>
    <a:band1H>
      <a:tcStyle>
        <a:tcBdr/>
        <a:fill>
          <a:solidFill>
            <a:srgbClr val="CCCCCC"/>
          </a:solidFill>
        </a:fill>
      </a:tcStyle>
    </a:band1H>
    <a:band1V>
      <a:tcStyle>
        <a:tcBdr/>
        <a:fill>
          <a:solidFill>
            <a:srgbClr val="CCCCCC"/>
          </a:solidFill>
        </a:fill>
      </a:tcStyle>
    </a:band1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128E107E-EE44-491B-9725-637A73915A59}" styleName="Table_5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8F7F7"/>
          </a:solidFill>
        </a:fill>
      </a:tcStyle>
    </a:wholeTbl>
    <a:band1H>
      <a:tcStyle>
        <a:tcBdr/>
        <a:fill>
          <a:solidFill>
            <a:srgbClr val="F0EFEF"/>
          </a:solidFill>
        </a:fill>
      </a:tcStyle>
    </a:band1H>
    <a:band1V>
      <a:tcStyle>
        <a:tcBdr/>
        <a:fill>
          <a:solidFill>
            <a:srgbClr val="F0EFEF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254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F8F7F7"/>
          </a:solidFill>
        </a:fill>
      </a:tcStyle>
    </a:lastRow>
    <a:firstRow>
      <a:tcTxStyle b="on" i="off"/>
      <a:tcStyle>
        <a:tcBdr/>
        <a:fill>
          <a:solidFill>
            <a:srgbClr val="F8F7F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04"/>
    <p:restoredTop sz="94590"/>
  </p:normalViewPr>
  <p:slideViewPr>
    <p:cSldViewPr snapToGrid="0" snapToObjects="1">
      <p:cViewPr varScale="1">
        <p:scale>
          <a:sx n="77" d="100"/>
          <a:sy n="77" d="100"/>
        </p:scale>
        <p:origin x="8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Biørn-Hansen" userId="f3adb44c-04fb-439e-8fac-7dab2e9da3ac" providerId="ADAL" clId="{9A929AF8-4F8C-6C48-98B0-CE213FD1109B}"/>
    <pc:docChg chg="undo custSel addSld delSld modSld">
      <pc:chgData name="Andreas Biørn-Hansen" userId="f3adb44c-04fb-439e-8fac-7dab2e9da3ac" providerId="ADAL" clId="{9A929AF8-4F8C-6C48-98B0-CE213FD1109B}" dt="2018-09-05T07:08:29.927" v="888" actId="20577"/>
      <pc:docMkLst>
        <pc:docMk/>
      </pc:docMkLst>
      <pc:sldChg chg="delSp modSp addAnim delAnim">
        <pc:chgData name="Andreas Biørn-Hansen" userId="f3adb44c-04fb-439e-8fac-7dab2e9da3ac" providerId="ADAL" clId="{9A929AF8-4F8C-6C48-98B0-CE213FD1109B}" dt="2018-09-05T05:59:11.148" v="694" actId="1037"/>
        <pc:sldMkLst>
          <pc:docMk/>
          <pc:sldMk cId="3284040774" sldId="504"/>
        </pc:sldMkLst>
        <pc:spChg chg="mod">
          <ac:chgData name="Andreas Biørn-Hansen" userId="f3adb44c-04fb-439e-8fac-7dab2e9da3ac" providerId="ADAL" clId="{9A929AF8-4F8C-6C48-98B0-CE213FD1109B}" dt="2018-09-05T05:59:00.130" v="680" actId="20577"/>
          <ac:spMkLst>
            <pc:docMk/>
            <pc:sldMk cId="3284040774" sldId="504"/>
            <ac:spMk id="10" creationId="{017C00D8-ACF8-B147-8B7D-9D174E3845B2}"/>
          </ac:spMkLst>
        </pc:spChg>
        <pc:spChg chg="mod">
          <ac:chgData name="Andreas Biørn-Hansen" userId="f3adb44c-04fb-439e-8fac-7dab2e9da3ac" providerId="ADAL" clId="{9A929AF8-4F8C-6C48-98B0-CE213FD1109B}" dt="2018-09-05T05:59:05.407" v="685" actId="20577"/>
          <ac:spMkLst>
            <pc:docMk/>
            <pc:sldMk cId="3284040774" sldId="504"/>
            <ac:spMk id="14" creationId="{061D05FE-55D2-9E48-8608-775A85C2583B}"/>
          </ac:spMkLst>
        </pc:spChg>
        <pc:spChg chg="mod">
          <ac:chgData name="Andreas Biørn-Hansen" userId="f3adb44c-04fb-439e-8fac-7dab2e9da3ac" providerId="ADAL" clId="{9A929AF8-4F8C-6C48-98B0-CE213FD1109B}" dt="2018-09-05T05:59:11.148" v="694" actId="1037"/>
          <ac:spMkLst>
            <pc:docMk/>
            <pc:sldMk cId="3284040774" sldId="504"/>
            <ac:spMk id="15" creationId="{16A555B1-7BC7-6144-8C7F-D12C66325DC0}"/>
          </ac:spMkLst>
        </pc:spChg>
        <pc:spChg chg="mod">
          <ac:chgData name="Andreas Biørn-Hansen" userId="f3adb44c-04fb-439e-8fac-7dab2e9da3ac" providerId="ADAL" clId="{9A929AF8-4F8C-6C48-98B0-CE213FD1109B}" dt="2018-09-05T05:58:44.928" v="666" actId="20577"/>
          <ac:spMkLst>
            <pc:docMk/>
            <pc:sldMk cId="3284040774" sldId="504"/>
            <ac:spMk id="18" creationId="{8F33D972-64E5-2B42-BC04-30140E729665}"/>
          </ac:spMkLst>
        </pc:spChg>
        <pc:spChg chg="mod">
          <ac:chgData name="Andreas Biørn-Hansen" userId="f3adb44c-04fb-439e-8fac-7dab2e9da3ac" providerId="ADAL" clId="{9A929AF8-4F8C-6C48-98B0-CE213FD1109B}" dt="2018-09-05T05:58:11.276" v="659" actId="207"/>
          <ac:spMkLst>
            <pc:docMk/>
            <pc:sldMk cId="3284040774" sldId="504"/>
            <ac:spMk id="19" creationId="{0BAA5C4E-5A1A-1147-9046-0724783E23DE}"/>
          </ac:spMkLst>
        </pc:spChg>
        <pc:spChg chg="mod">
          <ac:chgData name="Andreas Biørn-Hansen" userId="f3adb44c-04fb-439e-8fac-7dab2e9da3ac" providerId="ADAL" clId="{9A929AF8-4F8C-6C48-98B0-CE213FD1109B}" dt="2018-09-05T05:58:25.200" v="663" actId="1076"/>
          <ac:spMkLst>
            <pc:docMk/>
            <pc:sldMk cId="3284040774" sldId="504"/>
            <ac:spMk id="20" creationId="{4CB15AEB-4E46-644F-994E-44769E6D0151}"/>
          </ac:spMkLst>
        </pc:spChg>
        <pc:spChg chg="mod">
          <ac:chgData name="Andreas Biørn-Hansen" userId="f3adb44c-04fb-439e-8fac-7dab2e9da3ac" providerId="ADAL" clId="{9A929AF8-4F8C-6C48-98B0-CE213FD1109B}" dt="2018-09-05T05:58:28.920" v="664" actId="1076"/>
          <ac:spMkLst>
            <pc:docMk/>
            <pc:sldMk cId="3284040774" sldId="504"/>
            <ac:spMk id="21" creationId="{E5961AD5-C78B-AE45-8409-2A186C67DC58}"/>
          </ac:spMkLst>
        </pc:spChg>
        <pc:grpChg chg="mod">
          <ac:chgData name="Andreas Biørn-Hansen" userId="f3adb44c-04fb-439e-8fac-7dab2e9da3ac" providerId="ADAL" clId="{9A929AF8-4F8C-6C48-98B0-CE213FD1109B}" dt="2018-09-05T05:58:42.792" v="665" actId="1037"/>
          <ac:grpSpMkLst>
            <pc:docMk/>
            <pc:sldMk cId="3284040774" sldId="504"/>
            <ac:grpSpMk id="23" creationId="{7B573FC4-ACC4-504B-B422-BB6E6621DFA7}"/>
          </ac:grpSpMkLst>
        </pc:grpChg>
        <pc:grpChg chg="mod">
          <ac:chgData name="Andreas Biørn-Hansen" userId="f3adb44c-04fb-439e-8fac-7dab2e9da3ac" providerId="ADAL" clId="{9A929AF8-4F8C-6C48-98B0-CE213FD1109B}" dt="2018-09-05T05:57:49.524" v="645" actId="14100"/>
          <ac:grpSpMkLst>
            <pc:docMk/>
            <pc:sldMk cId="3284040774" sldId="504"/>
            <ac:grpSpMk id="24" creationId="{5D1652AC-DC5E-7B45-B4CD-A2480E187BD9}"/>
          </ac:grpSpMkLst>
        </pc:grpChg>
        <pc:picChg chg="del">
          <ac:chgData name="Andreas Biørn-Hansen" userId="f3adb44c-04fb-439e-8fac-7dab2e9da3ac" providerId="ADAL" clId="{9A929AF8-4F8C-6C48-98B0-CE213FD1109B}" dt="2018-09-05T05:57:00.824" v="615" actId="478"/>
          <ac:picMkLst>
            <pc:docMk/>
            <pc:sldMk cId="3284040774" sldId="504"/>
            <ac:picMk id="16" creationId="{339AA818-FAB8-B74C-9D93-310E834EE2D3}"/>
          </ac:picMkLst>
        </pc:picChg>
      </pc:sldChg>
      <pc:sldChg chg="modSp">
        <pc:chgData name="Andreas Biørn-Hansen" userId="f3adb44c-04fb-439e-8fac-7dab2e9da3ac" providerId="ADAL" clId="{9A929AF8-4F8C-6C48-98B0-CE213FD1109B}" dt="2018-09-05T07:08:16.363" v="881" actId="1076"/>
        <pc:sldMkLst>
          <pc:docMk/>
          <pc:sldMk cId="2212587152" sldId="537"/>
        </pc:sldMkLst>
        <pc:spChg chg="mod">
          <ac:chgData name="Andreas Biørn-Hansen" userId="f3adb44c-04fb-439e-8fac-7dab2e9da3ac" providerId="ADAL" clId="{9A929AF8-4F8C-6C48-98B0-CE213FD1109B}" dt="2018-09-05T07:08:16.363" v="881" actId="1076"/>
          <ac:spMkLst>
            <pc:docMk/>
            <pc:sldMk cId="2212587152" sldId="537"/>
            <ac:spMk id="10" creationId="{D05C48A8-CEC4-504A-8DC4-8E4D8EF28DAB}"/>
          </ac:spMkLst>
        </pc:spChg>
      </pc:sldChg>
      <pc:sldChg chg="del">
        <pc:chgData name="Andreas Biørn-Hansen" userId="f3adb44c-04fb-439e-8fac-7dab2e9da3ac" providerId="ADAL" clId="{9A929AF8-4F8C-6C48-98B0-CE213FD1109B}" dt="2018-09-05T05:55:45.369" v="608" actId="2696"/>
        <pc:sldMkLst>
          <pc:docMk/>
          <pc:sldMk cId="1068238320" sldId="568"/>
        </pc:sldMkLst>
      </pc:sldChg>
      <pc:sldChg chg="addSp delSp modSp delAnim modAnim">
        <pc:chgData name="Andreas Biørn-Hansen" userId="f3adb44c-04fb-439e-8fac-7dab2e9da3ac" providerId="ADAL" clId="{9A929AF8-4F8C-6C48-98B0-CE213FD1109B}" dt="2018-09-05T06:00:46.886" v="710" actId="1036"/>
        <pc:sldMkLst>
          <pc:docMk/>
          <pc:sldMk cId="1142278391" sldId="599"/>
        </pc:sldMkLst>
        <pc:spChg chg="del">
          <ac:chgData name="Andreas Biørn-Hansen" userId="f3adb44c-04fb-439e-8fac-7dab2e9da3ac" providerId="ADAL" clId="{9A929AF8-4F8C-6C48-98B0-CE213FD1109B}" dt="2018-09-05T06:00:22.480" v="696" actId="478"/>
          <ac:spMkLst>
            <pc:docMk/>
            <pc:sldMk cId="1142278391" sldId="599"/>
            <ac:spMk id="2" creationId="{A20A42D5-21CC-0046-9538-B9DA61E6353B}"/>
          </ac:spMkLst>
        </pc:spChg>
        <pc:spChg chg="del">
          <ac:chgData name="Andreas Biørn-Hansen" userId="f3adb44c-04fb-439e-8fac-7dab2e9da3ac" providerId="ADAL" clId="{9A929AF8-4F8C-6C48-98B0-CE213FD1109B}" dt="2018-09-05T06:00:22.480" v="696" actId="478"/>
          <ac:spMkLst>
            <pc:docMk/>
            <pc:sldMk cId="1142278391" sldId="599"/>
            <ac:spMk id="8" creationId="{32B957B9-1556-2640-820F-3C6806EFAB88}"/>
          </ac:spMkLst>
        </pc:spChg>
        <pc:spChg chg="add mod">
          <ac:chgData name="Andreas Biørn-Hansen" userId="f3adb44c-04fb-439e-8fac-7dab2e9da3ac" providerId="ADAL" clId="{9A929AF8-4F8C-6C48-98B0-CE213FD1109B}" dt="2018-09-05T06:00:46.886" v="710" actId="1036"/>
          <ac:spMkLst>
            <pc:docMk/>
            <pc:sldMk cId="1142278391" sldId="599"/>
            <ac:spMk id="9" creationId="{DAFD0BA2-5C28-AE4C-9AA9-032A40DEBA87}"/>
          </ac:spMkLst>
        </pc:spChg>
        <pc:spChg chg="add mod">
          <ac:chgData name="Andreas Biørn-Hansen" userId="f3adb44c-04fb-439e-8fac-7dab2e9da3ac" providerId="ADAL" clId="{9A929AF8-4F8C-6C48-98B0-CE213FD1109B}" dt="2018-09-05T06:00:46.886" v="710" actId="1036"/>
          <ac:spMkLst>
            <pc:docMk/>
            <pc:sldMk cId="1142278391" sldId="599"/>
            <ac:spMk id="10" creationId="{273CE45B-C648-5F48-8B87-A4B494A0184B}"/>
          </ac:spMkLst>
        </pc:spChg>
        <pc:spChg chg="add mod">
          <ac:chgData name="Andreas Biørn-Hansen" userId="f3adb44c-04fb-439e-8fac-7dab2e9da3ac" providerId="ADAL" clId="{9A929AF8-4F8C-6C48-98B0-CE213FD1109B}" dt="2018-09-05T06:00:46.886" v="710" actId="1036"/>
          <ac:spMkLst>
            <pc:docMk/>
            <pc:sldMk cId="1142278391" sldId="599"/>
            <ac:spMk id="11" creationId="{4C562159-18FC-EE42-83BA-F258C0756F8B}"/>
          </ac:spMkLst>
        </pc:spChg>
        <pc:spChg chg="del">
          <ac:chgData name="Andreas Biørn-Hansen" userId="f3adb44c-04fb-439e-8fac-7dab2e9da3ac" providerId="ADAL" clId="{9A929AF8-4F8C-6C48-98B0-CE213FD1109B}" dt="2018-09-05T06:00:22.480" v="696" actId="478"/>
          <ac:spMkLst>
            <pc:docMk/>
            <pc:sldMk cId="1142278391" sldId="599"/>
            <ac:spMk id="12" creationId="{5A79D800-26F6-C042-A8C7-3048ADF3531C}"/>
          </ac:spMkLst>
        </pc:spChg>
        <pc:spChg chg="del">
          <ac:chgData name="Andreas Biørn-Hansen" userId="f3adb44c-04fb-439e-8fac-7dab2e9da3ac" providerId="ADAL" clId="{9A929AF8-4F8C-6C48-98B0-CE213FD1109B}" dt="2018-09-05T06:00:22.480" v="696" actId="478"/>
          <ac:spMkLst>
            <pc:docMk/>
            <pc:sldMk cId="1142278391" sldId="599"/>
            <ac:spMk id="13" creationId="{EFC4DD43-3143-8F41-A4F9-E0A03257AFA3}"/>
          </ac:spMkLst>
        </pc:spChg>
        <pc:spChg chg="del">
          <ac:chgData name="Andreas Biørn-Hansen" userId="f3adb44c-04fb-439e-8fac-7dab2e9da3ac" providerId="ADAL" clId="{9A929AF8-4F8C-6C48-98B0-CE213FD1109B}" dt="2018-09-05T06:00:22.480" v="696" actId="478"/>
          <ac:spMkLst>
            <pc:docMk/>
            <pc:sldMk cId="1142278391" sldId="599"/>
            <ac:spMk id="14" creationId="{34BF9117-7FDD-6243-A0F2-0414EF111854}"/>
          </ac:spMkLst>
        </pc:spChg>
        <pc:spChg chg="del">
          <ac:chgData name="Andreas Biørn-Hansen" userId="f3adb44c-04fb-439e-8fac-7dab2e9da3ac" providerId="ADAL" clId="{9A929AF8-4F8C-6C48-98B0-CE213FD1109B}" dt="2018-09-05T06:00:22.480" v="696" actId="478"/>
          <ac:spMkLst>
            <pc:docMk/>
            <pc:sldMk cId="1142278391" sldId="599"/>
            <ac:spMk id="15" creationId="{DD0F2A4C-D549-0F40-B69E-96D8EE4C1C7D}"/>
          </ac:spMkLst>
        </pc:spChg>
        <pc:spChg chg="add mod">
          <ac:chgData name="Andreas Biørn-Hansen" userId="f3adb44c-04fb-439e-8fac-7dab2e9da3ac" providerId="ADAL" clId="{9A929AF8-4F8C-6C48-98B0-CE213FD1109B}" dt="2018-09-05T06:00:46.886" v="710" actId="1036"/>
          <ac:spMkLst>
            <pc:docMk/>
            <pc:sldMk cId="1142278391" sldId="599"/>
            <ac:spMk id="16" creationId="{3A1F09B9-B6C6-FB4B-904C-BEC14120B139}"/>
          </ac:spMkLst>
        </pc:spChg>
        <pc:spChg chg="add mod">
          <ac:chgData name="Andreas Biørn-Hansen" userId="f3adb44c-04fb-439e-8fac-7dab2e9da3ac" providerId="ADAL" clId="{9A929AF8-4F8C-6C48-98B0-CE213FD1109B}" dt="2018-09-05T06:00:46.886" v="710" actId="1036"/>
          <ac:spMkLst>
            <pc:docMk/>
            <pc:sldMk cId="1142278391" sldId="599"/>
            <ac:spMk id="17" creationId="{75BD0745-8509-7F49-AC20-E0F3C1EDD963}"/>
          </ac:spMkLst>
        </pc:spChg>
      </pc:sldChg>
      <pc:sldChg chg="addSp delSp">
        <pc:chgData name="Andreas Biørn-Hansen" userId="f3adb44c-04fb-439e-8fac-7dab2e9da3ac" providerId="ADAL" clId="{9A929AF8-4F8C-6C48-98B0-CE213FD1109B}" dt="2018-09-05T06:46:06.933" v="717" actId="20577"/>
        <pc:sldMkLst>
          <pc:docMk/>
          <pc:sldMk cId="3887237475" sldId="609"/>
        </pc:sldMkLst>
        <pc:spChg chg="add del">
          <ac:chgData name="Andreas Biørn-Hansen" userId="f3adb44c-04fb-439e-8fac-7dab2e9da3ac" providerId="ADAL" clId="{9A929AF8-4F8C-6C48-98B0-CE213FD1109B}" dt="2018-09-05T06:46:06.933" v="717" actId="20577"/>
          <ac:spMkLst>
            <pc:docMk/>
            <pc:sldMk cId="3887237475" sldId="609"/>
            <ac:spMk id="2" creationId="{69F27C6A-9A23-7D43-AA1C-91738FF4F7C7}"/>
          </ac:spMkLst>
        </pc:spChg>
      </pc:sldChg>
      <pc:sldChg chg="del">
        <pc:chgData name="Andreas Biørn-Hansen" userId="f3adb44c-04fb-439e-8fac-7dab2e9da3ac" providerId="ADAL" clId="{9A929AF8-4F8C-6C48-98B0-CE213FD1109B}" dt="2018-09-05T06:01:13.298" v="714" actId="2696"/>
        <pc:sldMkLst>
          <pc:docMk/>
          <pc:sldMk cId="212781745" sldId="614"/>
        </pc:sldMkLst>
      </pc:sldChg>
      <pc:sldChg chg="add">
        <pc:chgData name="Andreas Biørn-Hansen" userId="f3adb44c-04fb-439e-8fac-7dab2e9da3ac" providerId="ADAL" clId="{9A929AF8-4F8C-6C48-98B0-CE213FD1109B}" dt="2018-09-05T06:01:15.906" v="715" actId="20577"/>
        <pc:sldMkLst>
          <pc:docMk/>
          <pc:sldMk cId="968175471" sldId="615"/>
        </pc:sldMkLst>
      </pc:sldChg>
      <pc:sldChg chg="del">
        <pc:chgData name="Andreas Biørn-Hansen" userId="f3adb44c-04fb-439e-8fac-7dab2e9da3ac" providerId="ADAL" clId="{9A929AF8-4F8C-6C48-98B0-CE213FD1109B}" dt="2018-09-05T06:01:12.248" v="713" actId="2696"/>
        <pc:sldMkLst>
          <pc:docMk/>
          <pc:sldMk cId="3016281815" sldId="615"/>
        </pc:sldMkLst>
      </pc:sldChg>
      <pc:sldChg chg="addSp modSp">
        <pc:chgData name="Andreas Biørn-Hansen" userId="f3adb44c-04fb-439e-8fac-7dab2e9da3ac" providerId="ADAL" clId="{9A929AF8-4F8C-6C48-98B0-CE213FD1109B}" dt="2018-09-05T06:46:24.971" v="776" actId="20577"/>
        <pc:sldMkLst>
          <pc:docMk/>
          <pc:sldMk cId="887893072" sldId="617"/>
        </pc:sldMkLst>
        <pc:spChg chg="add mod">
          <ac:chgData name="Andreas Biørn-Hansen" userId="f3adb44c-04fb-439e-8fac-7dab2e9da3ac" providerId="ADAL" clId="{9A929AF8-4F8C-6C48-98B0-CE213FD1109B}" dt="2018-09-05T06:46:24.971" v="776" actId="20577"/>
          <ac:spMkLst>
            <pc:docMk/>
            <pc:sldMk cId="887893072" sldId="617"/>
            <ac:spMk id="2" creationId="{FF644048-30D2-5F4A-AAFB-0AC446FF42CB}"/>
          </ac:spMkLst>
        </pc:spChg>
      </pc:sldChg>
      <pc:sldChg chg="addSp delSp modSp">
        <pc:chgData name="Andreas Biørn-Hansen" userId="f3adb44c-04fb-439e-8fac-7dab2e9da3ac" providerId="ADAL" clId="{9A929AF8-4F8C-6C48-98B0-CE213FD1109B}" dt="2018-09-05T07:08:29.927" v="888" actId="20577"/>
        <pc:sldMkLst>
          <pc:docMk/>
          <pc:sldMk cId="3439196695" sldId="619"/>
        </pc:sldMkLst>
        <pc:spChg chg="del">
          <ac:chgData name="Andreas Biørn-Hansen" userId="f3adb44c-04fb-439e-8fac-7dab2e9da3ac" providerId="ADAL" clId="{9A929AF8-4F8C-6C48-98B0-CE213FD1109B}" dt="2018-09-05T07:05:24.281" v="795" actId="478"/>
          <ac:spMkLst>
            <pc:docMk/>
            <pc:sldMk cId="3439196695" sldId="619"/>
            <ac:spMk id="2" creationId="{C65C30EA-DE3E-A54B-A2D8-BBB07CC884D1}"/>
          </ac:spMkLst>
        </pc:spChg>
        <pc:spChg chg="mod">
          <ac:chgData name="Andreas Biørn-Hansen" userId="f3adb44c-04fb-439e-8fac-7dab2e9da3ac" providerId="ADAL" clId="{9A929AF8-4F8C-6C48-98B0-CE213FD1109B}" dt="2018-09-05T07:05:23.085" v="794" actId="1076"/>
          <ac:spMkLst>
            <pc:docMk/>
            <pc:sldMk cId="3439196695" sldId="619"/>
            <ac:spMk id="3" creationId="{76B7270E-773D-1B40-8EFE-FB2373D74645}"/>
          </ac:spMkLst>
        </pc:spChg>
        <pc:spChg chg="add mod">
          <ac:chgData name="Andreas Biørn-Hansen" userId="f3adb44c-04fb-439e-8fac-7dab2e9da3ac" providerId="ADAL" clId="{9A929AF8-4F8C-6C48-98B0-CE213FD1109B}" dt="2018-09-05T07:06:39.962" v="848" actId="20577"/>
          <ac:spMkLst>
            <pc:docMk/>
            <pc:sldMk cId="3439196695" sldId="619"/>
            <ac:spMk id="4" creationId="{F8DFD3A1-E99E-CB44-820B-6BD63C4F3A10}"/>
          </ac:spMkLst>
        </pc:spChg>
        <pc:spChg chg="add mod">
          <ac:chgData name="Andreas Biørn-Hansen" userId="f3adb44c-04fb-439e-8fac-7dab2e9da3ac" providerId="ADAL" clId="{9A929AF8-4F8C-6C48-98B0-CE213FD1109B}" dt="2018-09-05T07:06:41.764" v="849" actId="20577"/>
          <ac:spMkLst>
            <pc:docMk/>
            <pc:sldMk cId="3439196695" sldId="619"/>
            <ac:spMk id="5" creationId="{442B5825-EA29-534A-B999-1116A4A758C0}"/>
          </ac:spMkLst>
        </pc:spChg>
        <pc:spChg chg="add mod">
          <ac:chgData name="Andreas Biørn-Hansen" userId="f3adb44c-04fb-439e-8fac-7dab2e9da3ac" providerId="ADAL" clId="{9A929AF8-4F8C-6C48-98B0-CE213FD1109B}" dt="2018-09-05T07:08:29.927" v="888" actId="20577"/>
          <ac:spMkLst>
            <pc:docMk/>
            <pc:sldMk cId="3439196695" sldId="619"/>
            <ac:spMk id="6" creationId="{73BE152A-4761-AE48-9B79-612F2949F1CC}"/>
          </ac:spMkLst>
        </pc:spChg>
      </pc:sldChg>
      <pc:sldChg chg="modSp add">
        <pc:chgData name="Andreas Biørn-Hansen" userId="f3adb44c-04fb-439e-8fac-7dab2e9da3ac" providerId="ADAL" clId="{9A929AF8-4F8C-6C48-98B0-CE213FD1109B}" dt="2018-09-05T05:55:35.810" v="607" actId="20577"/>
        <pc:sldMkLst>
          <pc:docMk/>
          <pc:sldMk cId="11418603" sldId="635"/>
        </pc:sldMkLst>
        <pc:spChg chg="mod">
          <ac:chgData name="Andreas Biørn-Hansen" userId="f3adb44c-04fb-439e-8fac-7dab2e9da3ac" providerId="ADAL" clId="{9A929AF8-4F8C-6C48-98B0-CE213FD1109B}" dt="2018-09-05T05:55:35.810" v="607" actId="20577"/>
          <ac:spMkLst>
            <pc:docMk/>
            <pc:sldMk cId="11418603" sldId="635"/>
            <ac:spMk id="4" creationId="{594212A0-847E-AC42-8F89-8E119D00C38C}"/>
          </ac:spMkLst>
        </pc:spChg>
        <pc:spChg chg="mod">
          <ac:chgData name="Andreas Biørn-Hansen" userId="f3adb44c-04fb-439e-8fac-7dab2e9da3ac" providerId="ADAL" clId="{9A929AF8-4F8C-6C48-98B0-CE213FD1109B}" dt="2018-09-05T05:37:26.112" v="3" actId="403"/>
          <ac:spMkLst>
            <pc:docMk/>
            <pc:sldMk cId="11418603" sldId="635"/>
            <ac:spMk id="5" creationId="{8EDCF82F-3BF3-F445-BF6C-3B2B9361B53B}"/>
          </ac:spMkLst>
        </pc:spChg>
        <pc:spChg chg="mod">
          <ac:chgData name="Andreas Biørn-Hansen" userId="f3adb44c-04fb-439e-8fac-7dab2e9da3ac" providerId="ADAL" clId="{9A929AF8-4F8C-6C48-98B0-CE213FD1109B}" dt="2018-09-05T05:51:12.504" v="229" actId="14100"/>
          <ac:spMkLst>
            <pc:docMk/>
            <pc:sldMk cId="11418603" sldId="635"/>
            <ac:spMk id="11" creationId="{C8D56A2D-FF6C-E447-91E0-535498A587DC}"/>
          </ac:spMkLst>
        </pc:spChg>
      </pc:sldChg>
      <pc:sldChg chg="modSp add">
        <pc:chgData name="Andreas Biørn-Hansen" userId="f3adb44c-04fb-439e-8fac-7dab2e9da3ac" providerId="ADAL" clId="{9A929AF8-4F8C-6C48-98B0-CE213FD1109B}" dt="2018-09-05T05:56:07.856" v="614" actId="2711"/>
        <pc:sldMkLst>
          <pc:docMk/>
          <pc:sldMk cId="2392272478" sldId="636"/>
        </pc:sldMkLst>
        <pc:spChg chg="mod">
          <ac:chgData name="Andreas Biørn-Hansen" userId="f3adb44c-04fb-439e-8fac-7dab2e9da3ac" providerId="ADAL" clId="{9A929AF8-4F8C-6C48-98B0-CE213FD1109B}" dt="2018-09-05T05:56:07.856" v="614" actId="2711"/>
          <ac:spMkLst>
            <pc:docMk/>
            <pc:sldMk cId="2392272478" sldId="636"/>
            <ac:spMk id="4" creationId="{594212A0-847E-AC42-8F89-8E119D00C38C}"/>
          </ac:spMkLst>
        </pc:spChg>
        <pc:spChg chg="mod">
          <ac:chgData name="Andreas Biørn-Hansen" userId="f3adb44c-04fb-439e-8fac-7dab2e9da3ac" providerId="ADAL" clId="{9A929AF8-4F8C-6C48-98B0-CE213FD1109B}" dt="2018-09-05T05:55:10.690" v="605" actId="20577"/>
          <ac:spMkLst>
            <pc:docMk/>
            <pc:sldMk cId="2392272478" sldId="636"/>
            <ac:spMk id="5" creationId="{8EDCF82F-3BF3-F445-BF6C-3B2B9361B53B}"/>
          </ac:spMkLst>
        </pc:spChg>
        <pc:spChg chg="mod">
          <ac:chgData name="Andreas Biørn-Hansen" userId="f3adb44c-04fb-439e-8fac-7dab2e9da3ac" providerId="ADAL" clId="{9A929AF8-4F8C-6C48-98B0-CE213FD1109B}" dt="2018-09-05T05:51:07.566" v="217" actId="14100"/>
          <ac:spMkLst>
            <pc:docMk/>
            <pc:sldMk cId="2392272478" sldId="636"/>
            <ac:spMk id="11" creationId="{C8D56A2D-FF6C-E447-91E0-535498A587DC}"/>
          </ac:spMkLst>
        </pc:spChg>
      </pc:sldChg>
      <pc:sldChg chg="delSp modSp add">
        <pc:chgData name="Andreas Biørn-Hansen" userId="f3adb44c-04fb-439e-8fac-7dab2e9da3ac" providerId="ADAL" clId="{9A929AF8-4F8C-6C48-98B0-CE213FD1109B}" dt="2018-09-05T06:00:59.301" v="712" actId="1076"/>
        <pc:sldMkLst>
          <pc:docMk/>
          <pc:sldMk cId="1245458736" sldId="637"/>
        </pc:sldMkLst>
        <pc:spChg chg="mod">
          <ac:chgData name="Andreas Biørn-Hansen" userId="f3adb44c-04fb-439e-8fac-7dab2e9da3ac" providerId="ADAL" clId="{9A929AF8-4F8C-6C48-98B0-CE213FD1109B}" dt="2018-09-05T06:00:59.301" v="712" actId="1076"/>
          <ac:spMkLst>
            <pc:docMk/>
            <pc:sldMk cId="1245458736" sldId="637"/>
            <ac:spMk id="2" creationId="{A20A42D5-21CC-0046-9538-B9DA61E6353B}"/>
          </ac:spMkLst>
        </pc:spChg>
        <pc:spChg chg="mod">
          <ac:chgData name="Andreas Biørn-Hansen" userId="f3adb44c-04fb-439e-8fac-7dab2e9da3ac" providerId="ADAL" clId="{9A929AF8-4F8C-6C48-98B0-CE213FD1109B}" dt="2018-09-05T06:00:59.301" v="712" actId="1076"/>
          <ac:spMkLst>
            <pc:docMk/>
            <pc:sldMk cId="1245458736" sldId="637"/>
            <ac:spMk id="8" creationId="{32B957B9-1556-2640-820F-3C6806EFAB88}"/>
          </ac:spMkLst>
        </pc:spChg>
        <pc:spChg chg="mod">
          <ac:chgData name="Andreas Biørn-Hansen" userId="f3adb44c-04fb-439e-8fac-7dab2e9da3ac" providerId="ADAL" clId="{9A929AF8-4F8C-6C48-98B0-CE213FD1109B}" dt="2018-09-05T06:00:59.301" v="712" actId="1076"/>
          <ac:spMkLst>
            <pc:docMk/>
            <pc:sldMk cId="1245458736" sldId="637"/>
            <ac:spMk id="12" creationId="{5A79D800-26F6-C042-A8C7-3048ADF3531C}"/>
          </ac:spMkLst>
        </pc:spChg>
        <pc:spChg chg="mod">
          <ac:chgData name="Andreas Biørn-Hansen" userId="f3adb44c-04fb-439e-8fac-7dab2e9da3ac" providerId="ADAL" clId="{9A929AF8-4F8C-6C48-98B0-CE213FD1109B}" dt="2018-09-05T06:00:59.301" v="712" actId="1076"/>
          <ac:spMkLst>
            <pc:docMk/>
            <pc:sldMk cId="1245458736" sldId="637"/>
            <ac:spMk id="13" creationId="{EFC4DD43-3143-8F41-A4F9-E0A03257AFA3}"/>
          </ac:spMkLst>
        </pc:spChg>
        <pc:spChg chg="mod">
          <ac:chgData name="Andreas Biørn-Hansen" userId="f3adb44c-04fb-439e-8fac-7dab2e9da3ac" providerId="ADAL" clId="{9A929AF8-4F8C-6C48-98B0-CE213FD1109B}" dt="2018-09-05T06:00:59.301" v="712" actId="1076"/>
          <ac:spMkLst>
            <pc:docMk/>
            <pc:sldMk cId="1245458736" sldId="637"/>
            <ac:spMk id="14" creationId="{34BF9117-7FDD-6243-A0F2-0414EF111854}"/>
          </ac:spMkLst>
        </pc:spChg>
        <pc:spChg chg="mod">
          <ac:chgData name="Andreas Biørn-Hansen" userId="f3adb44c-04fb-439e-8fac-7dab2e9da3ac" providerId="ADAL" clId="{9A929AF8-4F8C-6C48-98B0-CE213FD1109B}" dt="2018-09-05T06:00:59.301" v="712" actId="1076"/>
          <ac:spMkLst>
            <pc:docMk/>
            <pc:sldMk cId="1245458736" sldId="637"/>
            <ac:spMk id="15" creationId="{DD0F2A4C-D549-0F40-B69E-96D8EE4C1C7D}"/>
          </ac:spMkLst>
        </pc:spChg>
        <pc:spChg chg="del">
          <ac:chgData name="Andreas Biørn-Hansen" userId="f3adb44c-04fb-439e-8fac-7dab2e9da3ac" providerId="ADAL" clId="{9A929AF8-4F8C-6C48-98B0-CE213FD1109B}" dt="2018-09-05T06:00:56.217" v="711" actId="478"/>
          <ac:spMkLst>
            <pc:docMk/>
            <pc:sldMk cId="1245458736" sldId="637"/>
            <ac:spMk id="27" creationId="{6774B17C-A847-D846-A5D4-290DA7DE2F4F}"/>
          </ac:spMkLst>
        </pc:spChg>
      </pc:sldChg>
    </pc:docChg>
  </pc:docChgLst>
  <pc:docChgLst>
    <pc:chgData name="Andreas Biørn-Hansen" userId="f3adb44c-04fb-439e-8fac-7dab2e9da3ac" providerId="ADAL" clId="{E12F30D4-C57A-9941-B195-CD3B2622BC1E}"/>
    <pc:docChg chg="undo custSel modSld sldOrd">
      <pc:chgData name="Andreas Biørn-Hansen" userId="f3adb44c-04fb-439e-8fac-7dab2e9da3ac" providerId="ADAL" clId="{E12F30D4-C57A-9941-B195-CD3B2622BC1E}" dt="2018-09-05T13:03:49.627" v="249" actId="20577"/>
      <pc:docMkLst>
        <pc:docMk/>
      </pc:docMkLst>
      <pc:sldChg chg="modSp">
        <pc:chgData name="Andreas Biørn-Hansen" userId="f3adb44c-04fb-439e-8fac-7dab2e9da3ac" providerId="ADAL" clId="{E12F30D4-C57A-9941-B195-CD3B2622BC1E}" dt="2018-09-05T09:25:14.135" v="50" actId="113"/>
        <pc:sldMkLst>
          <pc:docMk/>
          <pc:sldMk cId="3895995415" sldId="572"/>
        </pc:sldMkLst>
        <pc:spChg chg="mod">
          <ac:chgData name="Andreas Biørn-Hansen" userId="f3adb44c-04fb-439e-8fac-7dab2e9da3ac" providerId="ADAL" clId="{E12F30D4-C57A-9941-B195-CD3B2622BC1E}" dt="2018-09-05T09:25:14.135" v="50" actId="113"/>
          <ac:spMkLst>
            <pc:docMk/>
            <pc:sldMk cId="3895995415" sldId="572"/>
            <ac:spMk id="3" creationId="{9654C2A7-30C9-E741-B5E6-66296EB979EF}"/>
          </ac:spMkLst>
        </pc:spChg>
      </pc:sldChg>
      <pc:sldChg chg="addSp delSp modSp">
        <pc:chgData name="Andreas Biørn-Hansen" userId="f3adb44c-04fb-439e-8fac-7dab2e9da3ac" providerId="ADAL" clId="{E12F30D4-C57A-9941-B195-CD3B2622BC1E}" dt="2018-09-05T10:21:51.820" v="149" actId="478"/>
        <pc:sldMkLst>
          <pc:docMk/>
          <pc:sldMk cId="2086415746" sldId="592"/>
        </pc:sldMkLst>
        <pc:spChg chg="mod">
          <ac:chgData name="Andreas Biørn-Hansen" userId="f3adb44c-04fb-439e-8fac-7dab2e9da3ac" providerId="ADAL" clId="{E12F30D4-C57A-9941-B195-CD3B2622BC1E}" dt="2018-09-05T10:21:25.812" v="139" actId="1076"/>
          <ac:spMkLst>
            <pc:docMk/>
            <pc:sldMk cId="2086415746" sldId="592"/>
            <ac:spMk id="2" creationId="{C0F2EFE5-146A-BA42-903A-635F6C1987E3}"/>
          </ac:spMkLst>
        </pc:spChg>
        <pc:spChg chg="add del mod">
          <ac:chgData name="Andreas Biørn-Hansen" userId="f3adb44c-04fb-439e-8fac-7dab2e9da3ac" providerId="ADAL" clId="{E12F30D4-C57A-9941-B195-CD3B2622BC1E}" dt="2018-09-05T10:21:51.820" v="149" actId="478"/>
          <ac:spMkLst>
            <pc:docMk/>
            <pc:sldMk cId="2086415746" sldId="592"/>
            <ac:spMk id="6" creationId="{56A1C924-2051-9542-8DC0-FF3ED2A34C35}"/>
          </ac:spMkLst>
        </pc:spChg>
      </pc:sldChg>
      <pc:sldChg chg="modAnim">
        <pc:chgData name="Andreas Biørn-Hansen" userId="f3adb44c-04fb-439e-8fac-7dab2e9da3ac" providerId="ADAL" clId="{E12F30D4-C57A-9941-B195-CD3B2622BC1E}" dt="2018-09-05T09:41:11.650" v="51"/>
        <pc:sldMkLst>
          <pc:docMk/>
          <pc:sldMk cId="968175471" sldId="615"/>
        </pc:sldMkLst>
      </pc:sldChg>
      <pc:sldChg chg="addSp delSp modSp ord addAnim delAnim modAnim">
        <pc:chgData name="Andreas Biørn-Hansen" userId="f3adb44c-04fb-439e-8fac-7dab2e9da3ac" providerId="ADAL" clId="{E12F30D4-C57A-9941-B195-CD3B2622BC1E}" dt="2018-09-05T10:19:41.695" v="138" actId="20577"/>
        <pc:sldMkLst>
          <pc:docMk/>
          <pc:sldMk cId="1236849216" sldId="622"/>
        </pc:sldMkLst>
        <pc:spChg chg="mod">
          <ac:chgData name="Andreas Biørn-Hansen" userId="f3adb44c-04fb-439e-8fac-7dab2e9da3ac" providerId="ADAL" clId="{E12F30D4-C57A-9941-B195-CD3B2622BC1E}" dt="2018-09-05T10:19:27.404" v="121" actId="1076"/>
          <ac:spMkLst>
            <pc:docMk/>
            <pc:sldMk cId="1236849216" sldId="622"/>
            <ac:spMk id="5" creationId="{C6B18CFA-6F6D-DC45-81DD-E504FCF99CCE}"/>
          </ac:spMkLst>
        </pc:spChg>
        <pc:spChg chg="add del mod">
          <ac:chgData name="Andreas Biørn-Hansen" userId="f3adb44c-04fb-439e-8fac-7dab2e9da3ac" providerId="ADAL" clId="{E12F30D4-C57A-9941-B195-CD3B2622BC1E}" dt="2018-09-05T10:19:41.695" v="138" actId="20577"/>
          <ac:spMkLst>
            <pc:docMk/>
            <pc:sldMk cId="1236849216" sldId="622"/>
            <ac:spMk id="6" creationId="{0052654A-C2FA-B74A-80F2-58BFA72734E5}"/>
          </ac:spMkLst>
        </pc:spChg>
        <pc:spChg chg="add del">
          <ac:chgData name="Andreas Biørn-Hansen" userId="f3adb44c-04fb-439e-8fac-7dab2e9da3ac" providerId="ADAL" clId="{E12F30D4-C57A-9941-B195-CD3B2622BC1E}" dt="2018-09-05T10:19:27.918" v="122"/>
          <ac:spMkLst>
            <pc:docMk/>
            <pc:sldMk cId="1236849216" sldId="622"/>
            <ac:spMk id="9" creationId="{14E36BA6-B939-4648-82A9-AFE6A749D63F}"/>
          </ac:spMkLst>
        </pc:spChg>
        <pc:spChg chg="mod">
          <ac:chgData name="Andreas Biørn-Hansen" userId="f3adb44c-04fb-439e-8fac-7dab2e9da3ac" providerId="ADAL" clId="{E12F30D4-C57A-9941-B195-CD3B2622BC1E}" dt="2018-09-05T10:19:27.404" v="121" actId="1076"/>
          <ac:spMkLst>
            <pc:docMk/>
            <pc:sldMk cId="1236849216" sldId="622"/>
            <ac:spMk id="10" creationId="{37497D90-EE1E-2A43-9808-AF5AE61F0F5B}"/>
          </ac:spMkLst>
        </pc:spChg>
      </pc:sldChg>
      <pc:sldChg chg="modSp">
        <pc:chgData name="Andreas Biørn-Hansen" userId="f3adb44c-04fb-439e-8fac-7dab2e9da3ac" providerId="ADAL" clId="{E12F30D4-C57A-9941-B195-CD3B2622BC1E}" dt="2018-09-05T08:37:01.639" v="1" actId="113"/>
        <pc:sldMkLst>
          <pc:docMk/>
          <pc:sldMk cId="3437041632" sldId="624"/>
        </pc:sldMkLst>
        <pc:spChg chg="mod">
          <ac:chgData name="Andreas Biørn-Hansen" userId="f3adb44c-04fb-439e-8fac-7dab2e9da3ac" providerId="ADAL" clId="{E12F30D4-C57A-9941-B195-CD3B2622BC1E}" dt="2018-09-05T08:37:01.639" v="1" actId="113"/>
          <ac:spMkLst>
            <pc:docMk/>
            <pc:sldMk cId="3437041632" sldId="624"/>
            <ac:spMk id="7" creationId="{1B678297-B9B5-AA4E-979B-1B7E158AF7D4}"/>
          </ac:spMkLst>
        </pc:spChg>
      </pc:sldChg>
      <pc:sldChg chg="modSp">
        <pc:chgData name="Andreas Biørn-Hansen" userId="f3adb44c-04fb-439e-8fac-7dab2e9da3ac" providerId="ADAL" clId="{E12F30D4-C57A-9941-B195-CD3B2622BC1E}" dt="2018-09-05T13:03:49.627" v="249" actId="20577"/>
        <pc:sldMkLst>
          <pc:docMk/>
          <pc:sldMk cId="3329062348" sldId="626"/>
        </pc:sldMkLst>
        <pc:spChg chg="mod">
          <ac:chgData name="Andreas Biørn-Hansen" userId="f3adb44c-04fb-439e-8fac-7dab2e9da3ac" providerId="ADAL" clId="{E12F30D4-C57A-9941-B195-CD3B2622BC1E}" dt="2018-09-05T13:03:49.627" v="249" actId="20577"/>
          <ac:spMkLst>
            <pc:docMk/>
            <pc:sldMk cId="3329062348" sldId="626"/>
            <ac:spMk id="4" creationId="{4C51B243-3B25-E744-9B32-F509699A5263}"/>
          </ac:spMkLst>
        </pc:spChg>
        <pc:spChg chg="mod">
          <ac:chgData name="Andreas Biørn-Hansen" userId="f3adb44c-04fb-439e-8fac-7dab2e9da3ac" providerId="ADAL" clId="{E12F30D4-C57A-9941-B195-CD3B2622BC1E}" dt="2018-09-05T13:02:52.883" v="239" actId="20577"/>
          <ac:spMkLst>
            <pc:docMk/>
            <pc:sldMk cId="3329062348" sldId="626"/>
            <ac:spMk id="5" creationId="{1F7AD11B-9899-9C48-8EA3-E66092A6B490}"/>
          </ac:spMkLst>
        </pc:spChg>
      </pc:sldChg>
      <pc:sldChg chg="modAnim">
        <pc:chgData name="Andreas Biørn-Hansen" userId="f3adb44c-04fb-439e-8fac-7dab2e9da3ac" providerId="ADAL" clId="{E12F30D4-C57A-9941-B195-CD3B2622BC1E}" dt="2018-09-05T08:34:41.933" v="0"/>
        <pc:sldMkLst>
          <pc:docMk/>
          <pc:sldMk cId="1618438897" sldId="627"/>
        </pc:sldMkLst>
      </pc:sldChg>
      <pc:sldChg chg="modSp">
        <pc:chgData name="Andreas Biørn-Hansen" userId="f3adb44c-04fb-439e-8fac-7dab2e9da3ac" providerId="ADAL" clId="{E12F30D4-C57A-9941-B195-CD3B2622BC1E}" dt="2018-09-05T11:42:01.543" v="229" actId="113"/>
        <pc:sldMkLst>
          <pc:docMk/>
          <pc:sldMk cId="2894006235" sldId="629"/>
        </pc:sldMkLst>
        <pc:spChg chg="mod">
          <ac:chgData name="Andreas Biørn-Hansen" userId="f3adb44c-04fb-439e-8fac-7dab2e9da3ac" providerId="ADAL" clId="{E12F30D4-C57A-9941-B195-CD3B2622BC1E}" dt="2018-09-05T11:42:01.543" v="229" actId="113"/>
          <ac:spMkLst>
            <pc:docMk/>
            <pc:sldMk cId="2894006235" sldId="629"/>
            <ac:spMk id="2" creationId="{9A4FDBE9-5AF6-F34B-AFAA-CC67580C3C6B}"/>
          </ac:spMkLst>
        </pc:spChg>
      </pc:sldChg>
      <pc:sldChg chg="addSp modSp ord modAnim">
        <pc:chgData name="Andreas Biørn-Hansen" userId="f3adb44c-04fb-439e-8fac-7dab2e9da3ac" providerId="ADAL" clId="{E12F30D4-C57A-9941-B195-CD3B2622BC1E}" dt="2018-09-05T10:28:17.106" v="198" actId="20577"/>
        <pc:sldMkLst>
          <pc:docMk/>
          <pc:sldMk cId="2358202198" sldId="633"/>
        </pc:sldMkLst>
        <pc:spChg chg="mod">
          <ac:chgData name="Andreas Biørn-Hansen" userId="f3adb44c-04fb-439e-8fac-7dab2e9da3ac" providerId="ADAL" clId="{E12F30D4-C57A-9941-B195-CD3B2622BC1E}" dt="2018-09-05T10:17:45.013" v="118" actId="1035"/>
          <ac:spMkLst>
            <pc:docMk/>
            <pc:sldMk cId="2358202198" sldId="633"/>
            <ac:spMk id="9" creationId="{14E36BA6-B939-4648-82A9-AFE6A749D63F}"/>
          </ac:spMkLst>
        </pc:spChg>
        <pc:spChg chg="mod">
          <ac:chgData name="Andreas Biørn-Hansen" userId="f3adb44c-04fb-439e-8fac-7dab2e9da3ac" providerId="ADAL" clId="{E12F30D4-C57A-9941-B195-CD3B2622BC1E}" dt="2018-09-05T10:16:05.108" v="52" actId="1076"/>
          <ac:spMkLst>
            <pc:docMk/>
            <pc:sldMk cId="2358202198" sldId="633"/>
            <ac:spMk id="10" creationId="{37497D90-EE1E-2A43-9808-AF5AE61F0F5B}"/>
          </ac:spMkLst>
        </pc:spChg>
        <pc:spChg chg="mod">
          <ac:chgData name="Andreas Biørn-Hansen" userId="f3adb44c-04fb-439e-8fac-7dab2e9da3ac" providerId="ADAL" clId="{E12F30D4-C57A-9941-B195-CD3B2622BC1E}" dt="2018-09-05T10:16:05.108" v="52" actId="1076"/>
          <ac:spMkLst>
            <pc:docMk/>
            <pc:sldMk cId="2358202198" sldId="633"/>
            <ac:spMk id="13" creationId="{3E2F2E4F-5473-3944-B472-F89E9AEB8DF7}"/>
          </ac:spMkLst>
        </pc:spChg>
        <pc:spChg chg="add mod">
          <ac:chgData name="Andreas Biørn-Hansen" userId="f3adb44c-04fb-439e-8fac-7dab2e9da3ac" providerId="ADAL" clId="{E12F30D4-C57A-9941-B195-CD3B2622BC1E}" dt="2018-09-05T10:17:25.733" v="116"/>
          <ac:spMkLst>
            <pc:docMk/>
            <pc:sldMk cId="2358202198" sldId="633"/>
            <ac:spMk id="14" creationId="{C7288220-0955-1C40-BA4D-6F5A01DE803B}"/>
          </ac:spMkLst>
        </pc:spChg>
        <pc:spChg chg="add mod">
          <ac:chgData name="Andreas Biørn-Hansen" userId="f3adb44c-04fb-439e-8fac-7dab2e9da3ac" providerId="ADAL" clId="{E12F30D4-C57A-9941-B195-CD3B2622BC1E}" dt="2018-09-05T10:28:17.106" v="198" actId="20577"/>
          <ac:spMkLst>
            <pc:docMk/>
            <pc:sldMk cId="2358202198" sldId="633"/>
            <ac:spMk id="15" creationId="{3D94A3F2-6943-EF4D-A6A1-2018345388D6}"/>
          </ac:spMkLst>
        </pc:spChg>
      </pc:sldChg>
    </pc:docChg>
  </pc:docChgLst>
</pc:chgInfo>
</file>

<file path=ppt/media/image1.png>
</file>

<file path=ppt/media/image10.png>
</file>

<file path=ppt/media/image11.tiff>
</file>

<file path=ppt/media/image12.tiff>
</file>

<file path=ppt/media/image13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3528211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85299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19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6478146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713433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21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979101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22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7164304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39715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25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4666337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1894152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27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36227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28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9394469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41255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7542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7657108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37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5204882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38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8570734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661460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47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6560623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48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8957448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9341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9783942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51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598292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8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091140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9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358834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10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774005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11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02347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12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513068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13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811811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Main Imag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3A6924-0E21-694A-9EAF-3DC383011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56103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/>
        </p:nvSpPr>
        <p:spPr>
          <a:xfrm>
            <a:off x="22578448" y="394838"/>
            <a:ext cx="744359" cy="430851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600" b="1" i="0" u="none" strike="noStrike" cap="none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r>
              <a:rPr lang="en-US" sz="1600" b="1" i="0" u="none" strike="noStrike" cap="none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</a:p>
        </p:txBody>
      </p:sp>
      <p:sp>
        <p:nvSpPr>
          <p:cNvPr id="11" name="Shape 11"/>
          <p:cNvSpPr txBox="1"/>
          <p:nvPr/>
        </p:nvSpPr>
        <p:spPr>
          <a:xfrm>
            <a:off x="21251803" y="12997839"/>
            <a:ext cx="2653289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2000" b="0" i="0" u="none" strike="noStrike" cap="none" dirty="0">
                <a:solidFill>
                  <a:srgbClr val="CBCBC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Andreas Biørn-Hansen</a:t>
            </a:r>
          </a:p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2000" b="0" i="0" u="none" strike="noStrike" cap="none" dirty="0">
                <a:solidFill>
                  <a:srgbClr val="CBCBC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23FFA1-E16E-214A-B341-DC008EB545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37200"/>
          <a:stretch/>
        </p:blipFill>
        <p:spPr>
          <a:xfrm>
            <a:off x="1518424" y="340117"/>
            <a:ext cx="1445081" cy="9313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C8BD9A-8C25-FF4D-BFAC-1EFED0FFC8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-6029" t="-7084" r="63544" b="281"/>
          <a:stretch/>
        </p:blipFill>
        <p:spPr>
          <a:xfrm>
            <a:off x="1021468" y="434051"/>
            <a:ext cx="457200" cy="465221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3schools.com/js/js_reserved.asp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etify/You-Dont-Know-JS/blob/master/up%20&amp;%20going/ch1.md#operators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tify/You-Dont-Know-JS/blob/f0d591b6502c080b92e18fc470432af8144db610/types%20&amp;%20grammar/ch4.md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tify/You-Dont-Know-JS/blob/master/types%20&amp;%20grammar/ch5.md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crimba.com/c/cGa62C7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kristiania.instructure.com/courses/577/quizzes/491?module_item_id=10698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ristiania.instructure.com/courses/577/modules/items/10764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tify/You-Dont-Know-JS/blob/master/up%20&amp;%20going/ch2.md#arrays" TargetMode="External"/><Relationship Id="rId2" Type="http://schemas.openxmlformats.org/officeDocument/2006/relationships/hyperlink" Target="https://github.com/getify/You-Dont-Know-JS/blob/master/up%20&amp;%20going/ch2.md#object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etify/You-Dont-Know-JS/blob/master/up%20&amp;%20going/ch2.md#built-in-type-method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A4FDBE9-5AF6-F34B-AFAA-CC67580C3C6B}"/>
              </a:ext>
            </a:extLst>
          </p:cNvPr>
          <p:cNvSpPr/>
          <p:nvPr/>
        </p:nvSpPr>
        <p:spPr>
          <a:xfrm>
            <a:off x="6166768" y="4863254"/>
            <a:ext cx="13867899" cy="60016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9600" b="1" dirty="0" err="1">
                <a:latin typeface="Helvetica" pitchFamily="2" charset="0"/>
              </a:rPr>
              <a:t>WiFi</a:t>
            </a:r>
            <a:r>
              <a:rPr lang="nb-NO" sz="9600" b="1" dirty="0">
                <a:latin typeface="Helvetica" pitchFamily="2" charset="0"/>
              </a:rPr>
              <a:t>: </a:t>
            </a:r>
            <a:r>
              <a:rPr lang="nb-NO" sz="9600" dirty="0">
                <a:latin typeface="Helvetica" pitchFamily="2" charset="0"/>
              </a:rPr>
              <a:t>Oslo FF</a:t>
            </a:r>
          </a:p>
          <a:p>
            <a:r>
              <a:rPr lang="nb-NO" sz="9600" b="1" dirty="0">
                <a:latin typeface="Helvetica" pitchFamily="2" charset="0"/>
              </a:rPr>
              <a:t>Passord: </a:t>
            </a:r>
            <a:r>
              <a:rPr lang="nb-NO" sz="9600" dirty="0">
                <a:latin typeface="Helvetica" pitchFamily="2" charset="0"/>
              </a:rPr>
              <a:t>marmorsalen</a:t>
            </a:r>
          </a:p>
          <a:p>
            <a:endParaRPr lang="nb-NO" sz="9600" dirty="0">
              <a:latin typeface="Helvetica" pitchFamily="2" charset="0"/>
            </a:endParaRPr>
          </a:p>
          <a:p>
            <a:r>
              <a:rPr lang="nb-NO" sz="9600" dirty="0">
                <a:latin typeface="Helvetica" pitchFamily="2" charset="0"/>
              </a:rPr>
              <a:t>Forelesning starter </a:t>
            </a:r>
            <a:r>
              <a:rPr lang="nb-NO" sz="9600" b="1" dirty="0">
                <a:latin typeface="Helvetica" pitchFamily="2" charset="0"/>
              </a:rPr>
              <a:t>14:15</a:t>
            </a:r>
          </a:p>
        </p:txBody>
      </p:sp>
    </p:spTree>
    <p:extLst>
      <p:ext uri="{BB962C8B-B14F-4D97-AF65-F5344CB8AC3E}">
        <p14:creationId xmlns:p14="http://schemas.microsoft.com/office/powerpoint/2010/main" val="2894006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044916"/>
            <a:ext cx="17662093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Variabelnavn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“case sensitive”</a:t>
            </a:r>
          </a:p>
          <a:p>
            <a:pPr lvl="0">
              <a:buSzPct val="25000"/>
            </a:pPr>
            <a:r>
              <a:rPr lang="en-US" sz="32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“casing”: </a:t>
            </a:r>
            <a:r>
              <a:rPr lang="en-US" sz="32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bruken</a:t>
            </a:r>
            <a:r>
              <a:rPr lang="en-US" sz="32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32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store </a:t>
            </a:r>
            <a:r>
              <a:rPr lang="en-US" sz="32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32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små</a:t>
            </a:r>
            <a:r>
              <a:rPr lang="en-US" sz="32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bokstaver</a:t>
            </a:r>
            <a:endParaRPr lang="en-US" sz="3200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B4C9D2-47FD-DC48-A8C5-7B97D6CA29ED}"/>
              </a:ext>
            </a:extLst>
          </p:cNvPr>
          <p:cNvSpPr/>
          <p:nvPr/>
        </p:nvSpPr>
        <p:spPr>
          <a:xfrm>
            <a:off x="3170324" y="4086398"/>
            <a:ext cx="19198596" cy="7759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De tre variablene under er forskjellige, tross (nesten) samme variabelnavn!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Variasjonen i store og små bokstaver gjør at variablene er unike.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Du må med andre ord bruke eksakt samme navn på variabelen når du </a:t>
            </a:r>
            <a:r>
              <a:rPr lang="nb-NO" sz="3600" b="1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gir</a:t>
            </a: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den verdi som når du skal </a:t>
            </a:r>
            <a:r>
              <a:rPr lang="nb-NO" sz="3600" b="1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hente ut</a:t>
            </a: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igjen verdien.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3600" dirty="0">
              <a:solidFill>
                <a:schemeClr val="bg2"/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3600" dirty="0">
              <a:solidFill>
                <a:schemeClr val="bg2"/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3600" dirty="0">
              <a:solidFill>
                <a:schemeClr val="bg2"/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3600" dirty="0">
              <a:solidFill>
                <a:schemeClr val="bg2"/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Dette fordi JavaScript er </a:t>
            </a:r>
            <a:r>
              <a:rPr lang="nb-NO" sz="3600" i="1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case sensitive</a:t>
            </a: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0F8C98-D746-BB41-94C2-46FD31FE6E92}"/>
              </a:ext>
            </a:extLst>
          </p:cNvPr>
          <p:cNvSpPr/>
          <p:nvPr/>
        </p:nvSpPr>
        <p:spPr>
          <a:xfrm>
            <a:off x="3156093" y="7896076"/>
            <a:ext cx="60083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gameScore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1500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84552E-DBF0-8648-9A14-94BD927AE27D}"/>
              </a:ext>
            </a:extLst>
          </p:cNvPr>
          <p:cNvSpPr/>
          <p:nvPr/>
        </p:nvSpPr>
        <p:spPr>
          <a:xfrm>
            <a:off x="3156093" y="9011132"/>
            <a:ext cx="54537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GAMESCORE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10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BCD0D1-AFD1-A04D-B6B5-6B1F59F3F9B5}"/>
              </a:ext>
            </a:extLst>
          </p:cNvPr>
          <p:cNvSpPr/>
          <p:nvPr/>
        </p:nvSpPr>
        <p:spPr>
          <a:xfrm>
            <a:off x="3156093" y="10126188"/>
            <a:ext cx="54537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gAmEsCoRe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15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136523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476666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Navngivning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B4C9D2-47FD-DC48-A8C5-7B97D6CA29ED}"/>
              </a:ext>
            </a:extLst>
          </p:cNvPr>
          <p:cNvSpPr/>
          <p:nvPr/>
        </p:nvSpPr>
        <p:spPr>
          <a:xfrm>
            <a:off x="3170324" y="4434161"/>
            <a:ext cx="1919859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b="1" u="sng" dirty="0"/>
              <a:t>Viktigste punkter: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r>
              <a:rPr lang="nb-NO" sz="3600" dirty="0"/>
              <a:t>Variabelnavn kan </a:t>
            </a:r>
            <a:r>
              <a:rPr lang="nb-NO" sz="3600" i="1" dirty="0"/>
              <a:t>inneholde</a:t>
            </a:r>
            <a:r>
              <a:rPr lang="nb-NO" sz="3600" dirty="0"/>
              <a:t> tall, men </a:t>
            </a:r>
            <a:r>
              <a:rPr lang="nb-NO" sz="3600" b="1" dirty="0"/>
              <a:t>ikke</a:t>
            </a:r>
            <a:r>
              <a:rPr lang="nb-NO" sz="3600" dirty="0"/>
              <a:t> </a:t>
            </a:r>
            <a:r>
              <a:rPr lang="nb-NO" sz="3600" i="1" dirty="0"/>
              <a:t>starte</a:t>
            </a:r>
            <a:r>
              <a:rPr lang="nb-NO" sz="3600" dirty="0"/>
              <a:t> med et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573FC4-ACC4-504B-B422-BB6E6621DFA7}"/>
              </a:ext>
            </a:extLst>
          </p:cNvPr>
          <p:cNvGrpSpPr/>
          <p:nvPr/>
        </p:nvGrpSpPr>
        <p:grpSpPr>
          <a:xfrm>
            <a:off x="3688028" y="6580444"/>
            <a:ext cx="7365412" cy="923330"/>
            <a:chOff x="3688028" y="6580444"/>
            <a:chExt cx="7365412" cy="92333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F33D972-64E5-2B42-BC04-30140E729665}"/>
                </a:ext>
              </a:extLst>
            </p:cNvPr>
            <p:cNvSpPr/>
            <p:nvPr/>
          </p:nvSpPr>
          <p:spPr>
            <a:xfrm>
              <a:off x="3688028" y="6801778"/>
              <a:ext cx="684033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var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5thSeptember = 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true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  <a:endPara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CB15AEB-4E46-644F-994E-44769E6D0151}"/>
                </a:ext>
              </a:extLst>
            </p:cNvPr>
            <p:cNvSpPr txBox="1"/>
            <p:nvPr/>
          </p:nvSpPr>
          <p:spPr>
            <a:xfrm>
              <a:off x="10484053" y="6580444"/>
              <a:ext cx="56938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5400" b="1" dirty="0">
                  <a:solidFill>
                    <a:srgbClr val="FF0000"/>
                  </a:solidFill>
                </a:rPr>
                <a:t>x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D1652AC-DC5E-7B45-B4CD-A2480E187BD9}"/>
              </a:ext>
            </a:extLst>
          </p:cNvPr>
          <p:cNvGrpSpPr/>
          <p:nvPr/>
        </p:nvGrpSpPr>
        <p:grpSpPr>
          <a:xfrm>
            <a:off x="3688028" y="7987847"/>
            <a:ext cx="7533398" cy="721874"/>
            <a:chOff x="3688028" y="7987847"/>
            <a:chExt cx="7025415" cy="72187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BAA5C4E-5A1A-1147-9046-0724783E23DE}"/>
                </a:ext>
              </a:extLst>
            </p:cNvPr>
            <p:cNvSpPr/>
            <p:nvPr/>
          </p:nvSpPr>
          <p:spPr>
            <a:xfrm>
              <a:off x="3688028" y="7987847"/>
              <a:ext cx="637908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var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september5th = 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true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5961AD5-C78B-AE45-8409-2A186C67DC58}"/>
                </a:ext>
              </a:extLst>
            </p:cNvPr>
            <p:cNvSpPr txBox="1"/>
            <p:nvPr/>
          </p:nvSpPr>
          <p:spPr>
            <a:xfrm>
              <a:off x="10067112" y="8063390"/>
              <a:ext cx="6463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3600" dirty="0"/>
                <a:t>✅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017C00D8-ACF8-B147-8B7D-9D174E3845B2}"/>
              </a:ext>
            </a:extLst>
          </p:cNvPr>
          <p:cNvSpPr/>
          <p:nvPr/>
        </p:nvSpPr>
        <p:spPr>
          <a:xfrm>
            <a:off x="3688028" y="10397492"/>
            <a:ext cx="107228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important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person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"Grace Hopper"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61D05FE-55D2-9E48-8608-775A85C2583B}"/>
              </a:ext>
            </a:extLst>
          </p:cNvPr>
          <p:cNvSpPr/>
          <p:nvPr/>
        </p:nvSpPr>
        <p:spPr>
          <a:xfrm>
            <a:off x="3688028" y="11583561"/>
            <a:ext cx="104454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importantPerson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"Grace Hopper"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3EEAB6-A93A-8F41-9CAC-111676211EB3}"/>
              </a:ext>
            </a:extLst>
          </p:cNvPr>
          <p:cNvSpPr txBox="1"/>
          <p:nvPr/>
        </p:nvSpPr>
        <p:spPr>
          <a:xfrm>
            <a:off x="14530103" y="10220351"/>
            <a:ext cx="5693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5400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555B1-7BC7-6144-8C7F-D12C66325DC0}"/>
              </a:ext>
            </a:extLst>
          </p:cNvPr>
          <p:cNvSpPr txBox="1"/>
          <p:nvPr/>
        </p:nvSpPr>
        <p:spPr>
          <a:xfrm>
            <a:off x="14207118" y="11583560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600" dirty="0"/>
              <a:t>✅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AADC7F9-E4B7-3840-9041-A726D4D5835F}"/>
              </a:ext>
            </a:extLst>
          </p:cNvPr>
          <p:cNvSpPr/>
          <p:nvPr/>
        </p:nvSpPr>
        <p:spPr>
          <a:xfrm>
            <a:off x="3170324" y="9492560"/>
            <a:ext cx="172534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/>
              <a:t>Variabelnavn kan </a:t>
            </a:r>
            <a:r>
              <a:rPr lang="nb-NO" sz="3600" b="1" dirty="0"/>
              <a:t>ikke </a:t>
            </a:r>
            <a:r>
              <a:rPr lang="nb-NO" sz="3600" dirty="0"/>
              <a:t>inneholde mellomrom eller skilletegn (bare understrek _). </a:t>
            </a:r>
            <a:endParaRPr lang="nb-NO" sz="3600" b="1" dirty="0"/>
          </a:p>
        </p:txBody>
      </p:sp>
    </p:spTree>
    <p:extLst>
      <p:ext uri="{BB962C8B-B14F-4D97-AF65-F5344CB8AC3E}">
        <p14:creationId xmlns:p14="http://schemas.microsoft.com/office/powerpoint/2010/main" val="3284040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3" grpId="0"/>
      <p:bldP spid="15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B4C9D2-47FD-DC48-A8C5-7B97D6CA29ED}"/>
              </a:ext>
            </a:extLst>
          </p:cNvPr>
          <p:cNvSpPr/>
          <p:nvPr/>
        </p:nvSpPr>
        <p:spPr>
          <a:xfrm>
            <a:off x="3170324" y="2207796"/>
            <a:ext cx="191985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b="1" dirty="0"/>
              <a:t>Reserverte</a:t>
            </a:r>
            <a:r>
              <a:rPr lang="nb-NO" sz="3600" dirty="0"/>
              <a:t> ord er ord du ikke kan bruke som egne variabelnavn. Eksempler:</a:t>
            </a:r>
            <a:endParaRPr lang="nb-NO" sz="36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08606A-AC3A-EF47-AA4C-2CE59745A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0324" y="3093943"/>
            <a:ext cx="14004494" cy="796551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78E924B-C1CC-2C4A-A201-603488FB9FD5}"/>
              </a:ext>
            </a:extLst>
          </p:cNvPr>
          <p:cNvSpPr/>
          <p:nvPr/>
        </p:nvSpPr>
        <p:spPr>
          <a:xfrm>
            <a:off x="3170324" y="11474895"/>
            <a:ext cx="114954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/>
              <a:t>Hentet fra (og les mer): </a:t>
            </a:r>
            <a:r>
              <a:rPr lang="nb-NO" sz="2800" dirty="0">
                <a:hlinkClick r:id="rId4"/>
              </a:rPr>
              <a:t>https://www.w3schools.com/js/js_reserved.asp</a:t>
            </a:r>
            <a:r>
              <a:rPr lang="nb-NO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0359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7125380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Konvensjon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camelCase </a:t>
            </a:r>
            <a:r>
              <a:rPr lang="en-US" sz="4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(lower camelCase)</a:t>
            </a:r>
            <a:endParaRPr lang="en-US" sz="66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eller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“</a:t>
            </a: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hvorfor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starter vi </a:t>
            </a: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variabler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med </a:t>
            </a: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små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forbokstaver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B4C9D2-47FD-DC48-A8C5-7B97D6CA29ED}"/>
              </a:ext>
            </a:extLst>
          </p:cNvPr>
          <p:cNvSpPr/>
          <p:nvPr/>
        </p:nvSpPr>
        <p:spPr>
          <a:xfrm>
            <a:off x="3170324" y="5651238"/>
            <a:ext cx="1919859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/>
              <a:t>Hvordan vi skriver kode er basert på </a:t>
            </a:r>
            <a:r>
              <a:rPr lang="nb-NO" sz="3600" b="1" dirty="0"/>
              <a:t>konvensjoner </a:t>
            </a:r>
            <a:r>
              <a:rPr lang="nb-NO" sz="3600" dirty="0"/>
              <a:t>(«allment akseptert standard»).</a:t>
            </a:r>
          </a:p>
          <a:p>
            <a:endParaRPr lang="nb-NO" sz="3600" dirty="0"/>
          </a:p>
          <a:p>
            <a:r>
              <a:rPr lang="nb-NO" sz="3600" dirty="0"/>
              <a:t>Når vi koder ønsker vi å følge disse konvensjonene.</a:t>
            </a:r>
          </a:p>
          <a:p>
            <a:r>
              <a:rPr lang="nb-NO" sz="3600" dirty="0"/>
              <a:t>Det gjør det blant annet lettere for andre utviklere å lese koden deres!</a:t>
            </a:r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r>
              <a:rPr lang="nb-NO" sz="3600" dirty="0"/>
              <a:t>NB: Andre programmeringsspråk har andre konvensjoner!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7C00D8-ACF8-B147-8B7D-9D174E3845B2}"/>
              </a:ext>
            </a:extLst>
          </p:cNvPr>
          <p:cNvSpPr/>
          <p:nvPr/>
        </p:nvSpPr>
        <p:spPr>
          <a:xfrm>
            <a:off x="3156093" y="8479080"/>
            <a:ext cx="115547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NameOfPerson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</a:t>
            </a:r>
            <a:r>
              <a:rPr lang="nb-NO" sz="3600" dirty="0" err="1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Guybrush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Threepwood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2DC113B-63C6-B848-AFD5-A474BEED3599}"/>
              </a:ext>
            </a:extLst>
          </p:cNvPr>
          <p:cNvGrpSpPr/>
          <p:nvPr/>
        </p:nvGrpSpPr>
        <p:grpSpPr>
          <a:xfrm>
            <a:off x="4134678" y="8479080"/>
            <a:ext cx="4798798" cy="646332"/>
            <a:chOff x="4134678" y="8479080"/>
            <a:chExt cx="4798798" cy="64633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1DF46EC-B6D2-B24C-9143-60F3B7351306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 flipV="1">
              <a:off x="4134678" y="8479080"/>
              <a:ext cx="4798798" cy="646332"/>
            </a:xfrm>
            <a:prstGeom prst="line">
              <a:avLst/>
            </a:prstGeom>
            <a:ln w="28575">
              <a:solidFill>
                <a:srgbClr val="A3161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D314F38-25F2-8B4C-B68C-2D2516EF3BC5}"/>
                </a:ext>
              </a:extLst>
            </p:cNvPr>
            <p:cNvCxnSpPr>
              <a:cxnSpLocks/>
              <a:endCxn id="10" idx="2"/>
            </p:cNvCxnSpPr>
            <p:nvPr/>
          </p:nvCxnSpPr>
          <p:spPr>
            <a:xfrm>
              <a:off x="4134678" y="8622581"/>
              <a:ext cx="4798798" cy="502830"/>
            </a:xfrm>
            <a:prstGeom prst="line">
              <a:avLst/>
            </a:prstGeom>
            <a:ln w="28575">
              <a:solidFill>
                <a:srgbClr val="A3161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EF652111-4FD1-4E46-B1AA-7615391BA8FE}"/>
              </a:ext>
            </a:extLst>
          </p:cNvPr>
          <p:cNvSpPr/>
          <p:nvPr/>
        </p:nvSpPr>
        <p:spPr>
          <a:xfrm>
            <a:off x="3177865" y="9545876"/>
            <a:ext cx="115547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nameOfPerson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</a:t>
            </a:r>
            <a:r>
              <a:rPr lang="nb-NO" sz="3600" dirty="0" err="1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Guybrush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Threepwood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8270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5915671" y="6226039"/>
            <a:ext cx="12590990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datatyper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796043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182">
            <a:extLst>
              <a:ext uri="{FF2B5EF4-FFF2-40B4-BE49-F238E27FC236}">
                <a16:creationId xmlns:a16="http://schemas.microsoft.com/office/drawing/2014/main" id="{07797E7B-794A-A34F-8383-667AC5969314}"/>
              </a:ext>
            </a:extLst>
          </p:cNvPr>
          <p:cNvSpPr txBox="1"/>
          <p:nvPr/>
        </p:nvSpPr>
        <p:spPr>
          <a:xfrm>
            <a:off x="3148553" y="1885740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Tre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grunnleggende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datatyper</a:t>
            </a:r>
            <a:endParaRPr lang="en-US" sz="66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NB: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finnes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flere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! Vi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gjennomgår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objects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arrays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neste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forelesning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ADE1068-A7EF-414C-ADB6-94A2A0F443B1}"/>
              </a:ext>
            </a:extLst>
          </p:cNvPr>
          <p:cNvGrpSpPr/>
          <p:nvPr/>
        </p:nvGrpSpPr>
        <p:grpSpPr>
          <a:xfrm>
            <a:off x="3345770" y="5105756"/>
            <a:ext cx="13842776" cy="584775"/>
            <a:chOff x="3345770" y="4370261"/>
            <a:chExt cx="13842776" cy="58477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5CA7463-A389-744A-857F-14E729B5DE0B}"/>
                </a:ext>
              </a:extLst>
            </p:cNvPr>
            <p:cNvSpPr/>
            <p:nvPr/>
          </p:nvSpPr>
          <p:spPr>
            <a:xfrm>
              <a:off x="3345770" y="4370261"/>
              <a:ext cx="842168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nb-NO" sz="3200" dirty="0">
                  <a:solidFill>
                    <a:srgbClr val="0000FF"/>
                  </a:solidFill>
                  <a:latin typeface="Courier" pitchFamily="2" charset="0"/>
                </a:rPr>
                <a:t>var</a:t>
              </a:r>
              <a:r>
                <a:rPr lang="nb-NO" sz="3200" dirty="0">
                  <a:latin typeface="Courier" pitchFamily="2" charset="0"/>
                </a:rPr>
                <a:t> </a:t>
              </a:r>
              <a:r>
                <a:rPr lang="nb-NO" sz="3200" dirty="0" err="1">
                  <a:latin typeface="Courier" pitchFamily="2" charset="0"/>
                </a:rPr>
                <a:t>course</a:t>
              </a:r>
              <a:r>
                <a:rPr lang="nb-NO" sz="3200" dirty="0">
                  <a:latin typeface="Courier" pitchFamily="2" charset="0"/>
                </a:rPr>
                <a:t> = </a:t>
              </a:r>
              <a:r>
                <a:rPr lang="nb-NO" sz="3200" dirty="0">
                  <a:solidFill>
                    <a:srgbClr val="A31515"/>
                  </a:solidFill>
                  <a:latin typeface="Courier" pitchFamily="2" charset="0"/>
                </a:rPr>
                <a:t>"PGR102"</a:t>
              </a:r>
              <a:r>
                <a:rPr lang="nb-NO" sz="3200" dirty="0">
                  <a:latin typeface="Courier" pitchFamily="2" charset="0"/>
                </a:rPr>
                <a:t>;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7EC5C62-13DD-7C48-9333-9FC7C29D1E2B}"/>
                </a:ext>
              </a:extLst>
            </p:cNvPr>
            <p:cNvSpPr txBox="1"/>
            <p:nvPr/>
          </p:nvSpPr>
          <p:spPr>
            <a:xfrm>
              <a:off x="11381017" y="4376302"/>
              <a:ext cx="58075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dirty="0" err="1"/>
                <a:t>Tekstbasert</a:t>
              </a:r>
              <a:r>
                <a:rPr lang="nb-NO" sz="2800" dirty="0"/>
                <a:t> verdi </a:t>
              </a:r>
              <a:r>
                <a:rPr lang="nb-NO" sz="28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(</a:t>
              </a:r>
              <a:r>
                <a:rPr lang="nb-NO" sz="2800" dirty="0" err="1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string</a:t>
              </a:r>
              <a:r>
                <a:rPr lang="nb-NO" sz="28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</a:t>
              </a:r>
              <a:r>
                <a:rPr lang="nb-NO" sz="2800" dirty="0"/>
                <a:t> </a:t>
              </a:r>
            </a:p>
          </p:txBody>
        </p: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AB19D8DD-1118-F748-9B55-41BD3BF120EA}"/>
                </a:ext>
              </a:extLst>
            </p:cNvPr>
            <p:cNvCxnSpPr>
              <a:cxnSpLocks/>
            </p:cNvCxnSpPr>
            <p:nvPr/>
          </p:nvCxnSpPr>
          <p:spPr>
            <a:xfrm>
              <a:off x="9171220" y="4625787"/>
              <a:ext cx="2000406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43C2AAF-A5B5-B24A-9430-7A68D8362C77}"/>
              </a:ext>
            </a:extLst>
          </p:cNvPr>
          <p:cNvGrpSpPr/>
          <p:nvPr/>
        </p:nvGrpSpPr>
        <p:grpSpPr>
          <a:xfrm>
            <a:off x="3345770" y="6518361"/>
            <a:ext cx="19819030" cy="1730381"/>
            <a:chOff x="3345770" y="5365422"/>
            <a:chExt cx="19819030" cy="173038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6229024-2080-F54C-8DF9-67E4F0F995E1}"/>
                </a:ext>
              </a:extLst>
            </p:cNvPr>
            <p:cNvSpPr txBox="1"/>
            <p:nvPr/>
          </p:nvSpPr>
          <p:spPr>
            <a:xfrm>
              <a:off x="11527973" y="5969003"/>
              <a:ext cx="1163682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dirty="0"/>
                <a:t>Numerisk verdi </a:t>
              </a:r>
              <a:r>
                <a:rPr lang="nb-NO" sz="28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(</a:t>
              </a:r>
              <a:r>
                <a:rPr lang="nb-NO" sz="2800" dirty="0" err="1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number</a:t>
              </a:r>
              <a:r>
                <a:rPr lang="nb-NO" sz="28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</a:t>
              </a:r>
            </a:p>
            <a:p>
              <a:r>
                <a:rPr lang="nb-NO" sz="2800" dirty="0">
                  <a:latin typeface="Arial" panose="020B0604020202020204" pitchFamily="34" charset="0"/>
                  <a:ea typeface="Menlo" panose="020B0609030804020204" pitchFamily="49" charset="0"/>
                  <a:cs typeface="Arial" panose="020B0604020202020204" pitchFamily="34" charset="0"/>
                </a:rPr>
                <a:t>Kan være både </a:t>
              </a:r>
              <a:r>
                <a:rPr lang="nb-NO" sz="2800" dirty="0" err="1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integer</a:t>
              </a:r>
              <a:r>
                <a:rPr lang="nb-NO" sz="28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(heltall) </a:t>
              </a:r>
              <a:r>
                <a:rPr lang="nb-NO" sz="2800" dirty="0">
                  <a:latin typeface="Arial" panose="020B0604020202020204" pitchFamily="34" charset="0"/>
                  <a:ea typeface="Menlo" panose="020B0609030804020204" pitchFamily="49" charset="0"/>
                  <a:cs typeface="Arial" panose="020B0604020202020204" pitchFamily="34" charset="0"/>
                </a:rPr>
                <a:t>og</a:t>
              </a:r>
              <a:r>
                <a:rPr lang="nb-NO" sz="28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float (flyttall)</a:t>
              </a:r>
            </a:p>
          </p:txBody>
        </p:sp>
        <p:sp>
          <p:nvSpPr>
            <p:cNvPr id="10" name="Left Brace 9">
              <a:extLst>
                <a:ext uri="{FF2B5EF4-FFF2-40B4-BE49-F238E27FC236}">
                  <a16:creationId xmlns:a16="http://schemas.microsoft.com/office/drawing/2014/main" id="{4AB2F76E-7BC5-8C45-8214-019967044EB5}"/>
                </a:ext>
              </a:extLst>
            </p:cNvPr>
            <p:cNvSpPr/>
            <p:nvPr/>
          </p:nvSpPr>
          <p:spPr>
            <a:xfrm rot="10800000">
              <a:off x="9685726" y="5365422"/>
              <a:ext cx="1485900" cy="1730381"/>
            </a:xfrm>
            <a:prstGeom prst="leftBrace">
              <a:avLst>
                <a:gd name="adj1" fmla="val 8333"/>
                <a:gd name="adj2" fmla="val 49200"/>
              </a:avLst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9EDB17F-EDF9-A84C-A204-8100286E6959}"/>
                </a:ext>
              </a:extLst>
            </p:cNvPr>
            <p:cNvSpPr/>
            <p:nvPr/>
          </p:nvSpPr>
          <p:spPr>
            <a:xfrm>
              <a:off x="3345770" y="5446745"/>
              <a:ext cx="6582001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nb-NO" sz="3200" dirty="0">
                  <a:solidFill>
                    <a:srgbClr val="0000FF"/>
                  </a:solidFill>
                  <a:latin typeface="Courier" pitchFamily="2" charset="0"/>
                </a:rPr>
                <a:t>var</a:t>
              </a:r>
              <a:r>
                <a:rPr lang="nb-NO" sz="3200" dirty="0">
                  <a:latin typeface="Courier" pitchFamily="2" charset="0"/>
                </a:rPr>
                <a:t> </a:t>
              </a:r>
              <a:r>
                <a:rPr lang="nb-NO" sz="3200" dirty="0" err="1">
                  <a:latin typeface="Courier" pitchFamily="2" charset="0"/>
                </a:rPr>
                <a:t>yearsUntilDegree</a:t>
              </a:r>
              <a:r>
                <a:rPr lang="nb-NO" sz="3200" dirty="0">
                  <a:latin typeface="Courier" pitchFamily="2" charset="0"/>
                </a:rPr>
                <a:t> = </a:t>
              </a:r>
              <a:r>
                <a:rPr lang="nb-NO" sz="3200" dirty="0">
                  <a:solidFill>
                    <a:srgbClr val="09885A"/>
                  </a:solidFill>
                  <a:latin typeface="Courier" pitchFamily="2" charset="0"/>
                </a:rPr>
                <a:t>3</a:t>
              </a:r>
              <a:r>
                <a:rPr lang="nb-NO" sz="3200" dirty="0">
                  <a:latin typeface="Courier" pitchFamily="2" charset="0"/>
                </a:rPr>
                <a:t>;</a:t>
              </a:r>
            </a:p>
            <a:p>
              <a:br>
                <a:rPr lang="nb-NO" sz="3200" dirty="0">
                  <a:latin typeface="Courier" pitchFamily="2" charset="0"/>
                </a:rPr>
              </a:br>
              <a:r>
                <a:rPr lang="nb-NO" sz="3200" dirty="0">
                  <a:solidFill>
                    <a:srgbClr val="0000FF"/>
                  </a:solidFill>
                  <a:latin typeface="Courier" pitchFamily="2" charset="0"/>
                </a:rPr>
                <a:t>var</a:t>
              </a:r>
              <a:r>
                <a:rPr lang="nb-NO" sz="3200" dirty="0">
                  <a:latin typeface="Courier" pitchFamily="2" charset="0"/>
                </a:rPr>
                <a:t> pi = </a:t>
              </a:r>
              <a:r>
                <a:rPr lang="nb-NO" sz="3200" dirty="0">
                  <a:solidFill>
                    <a:srgbClr val="09885A"/>
                  </a:solidFill>
                  <a:latin typeface="Courier" pitchFamily="2" charset="0"/>
                </a:rPr>
                <a:t>3.14</a:t>
              </a:r>
              <a:r>
                <a:rPr lang="nb-NO" sz="3200" dirty="0">
                  <a:latin typeface="Courier" pitchFamily="2" charset="0"/>
                </a:rPr>
                <a:t>;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ACD8244-4662-A940-B3D6-E0BB0119D30F}"/>
              </a:ext>
            </a:extLst>
          </p:cNvPr>
          <p:cNvGrpSpPr/>
          <p:nvPr/>
        </p:nvGrpSpPr>
        <p:grpSpPr>
          <a:xfrm>
            <a:off x="3345769" y="8990181"/>
            <a:ext cx="13695820" cy="1731489"/>
            <a:chOff x="3345769" y="7578824"/>
            <a:chExt cx="13695820" cy="1731489"/>
          </a:xfrm>
        </p:grpSpPr>
        <p:sp>
          <p:nvSpPr>
            <p:cNvPr id="11" name="Left Brace 10">
              <a:extLst>
                <a:ext uri="{FF2B5EF4-FFF2-40B4-BE49-F238E27FC236}">
                  <a16:creationId xmlns:a16="http://schemas.microsoft.com/office/drawing/2014/main" id="{F39FAC9D-4EA8-3A42-B16F-6703ED25E34B}"/>
                </a:ext>
              </a:extLst>
            </p:cNvPr>
            <p:cNvSpPr/>
            <p:nvPr/>
          </p:nvSpPr>
          <p:spPr>
            <a:xfrm rot="10800000">
              <a:off x="9726389" y="7578824"/>
              <a:ext cx="1485900" cy="1730381"/>
            </a:xfrm>
            <a:prstGeom prst="leftBrace">
              <a:avLst>
                <a:gd name="adj1" fmla="val 8333"/>
                <a:gd name="adj2" fmla="val 49200"/>
              </a:avLst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ADF645C-B73A-FD40-9B7E-ECA696FF7495}"/>
                </a:ext>
              </a:extLst>
            </p:cNvPr>
            <p:cNvSpPr txBox="1"/>
            <p:nvPr/>
          </p:nvSpPr>
          <p:spPr>
            <a:xfrm>
              <a:off x="11381017" y="8107966"/>
              <a:ext cx="56605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dirty="0"/>
                <a:t>Boolske verdier </a:t>
              </a:r>
              <a:r>
                <a:rPr lang="nb-NO" sz="28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(</a:t>
              </a:r>
              <a:r>
                <a:rPr lang="nb-NO" sz="2800" dirty="0" err="1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boolean</a:t>
              </a:r>
              <a:r>
                <a:rPr lang="nb-NO" sz="28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61083C4-B17B-6045-8809-300A8A3B3E26}"/>
                </a:ext>
              </a:extLst>
            </p:cNvPr>
            <p:cNvSpPr/>
            <p:nvPr/>
          </p:nvSpPr>
          <p:spPr>
            <a:xfrm>
              <a:off x="3345769" y="7740653"/>
              <a:ext cx="6380619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nb-NO" sz="3200" dirty="0">
                  <a:solidFill>
                    <a:srgbClr val="0000FF"/>
                  </a:solidFill>
                  <a:latin typeface="Courier" pitchFamily="2" charset="0"/>
                </a:rPr>
                <a:t>var</a:t>
              </a:r>
              <a:r>
                <a:rPr lang="nb-NO" sz="3200" dirty="0">
                  <a:latin typeface="Courier" pitchFamily="2" charset="0"/>
                </a:rPr>
                <a:t> </a:t>
              </a:r>
              <a:r>
                <a:rPr lang="nb-NO" sz="3200" dirty="0" err="1">
                  <a:latin typeface="Courier" pitchFamily="2" charset="0"/>
                </a:rPr>
                <a:t>isStudent</a:t>
              </a:r>
              <a:r>
                <a:rPr lang="nb-NO" sz="3200" dirty="0">
                  <a:latin typeface="Courier" pitchFamily="2" charset="0"/>
                </a:rPr>
                <a:t> = </a:t>
              </a:r>
              <a:r>
                <a:rPr lang="nb-NO" sz="3200" dirty="0">
                  <a:solidFill>
                    <a:srgbClr val="0000FF"/>
                  </a:solidFill>
                  <a:latin typeface="Courier" pitchFamily="2" charset="0"/>
                </a:rPr>
                <a:t>true</a:t>
              </a:r>
              <a:r>
                <a:rPr lang="nb-NO" sz="3200" dirty="0">
                  <a:latin typeface="Courier" pitchFamily="2" charset="0"/>
                </a:rPr>
                <a:t>;</a:t>
              </a:r>
            </a:p>
            <a:p>
              <a:br>
                <a:rPr lang="nb-NO" sz="3200" dirty="0">
                  <a:latin typeface="Courier" pitchFamily="2" charset="0"/>
                </a:rPr>
              </a:br>
              <a:r>
                <a:rPr lang="nb-NO" sz="3200" dirty="0">
                  <a:solidFill>
                    <a:srgbClr val="0000FF"/>
                  </a:solidFill>
                  <a:latin typeface="Courier" pitchFamily="2" charset="0"/>
                </a:rPr>
                <a:t>var</a:t>
              </a:r>
              <a:r>
                <a:rPr lang="nb-NO" sz="3200" dirty="0">
                  <a:latin typeface="Courier" pitchFamily="2" charset="0"/>
                </a:rPr>
                <a:t> </a:t>
              </a:r>
              <a:r>
                <a:rPr lang="nb-NO" sz="3200" dirty="0" err="1">
                  <a:latin typeface="Courier" pitchFamily="2" charset="0"/>
                </a:rPr>
                <a:t>doneStudying</a:t>
              </a:r>
              <a:r>
                <a:rPr lang="nb-NO" sz="3200" dirty="0">
                  <a:latin typeface="Courier" pitchFamily="2" charset="0"/>
                </a:rPr>
                <a:t> = </a:t>
              </a:r>
              <a:r>
                <a:rPr lang="nb-NO" sz="3200" dirty="0">
                  <a:solidFill>
                    <a:srgbClr val="0000FF"/>
                  </a:solidFill>
                  <a:latin typeface="Courier" pitchFamily="2" charset="0"/>
                </a:rPr>
                <a:t>false</a:t>
              </a:r>
              <a:r>
                <a:rPr lang="nb-NO" sz="3200" dirty="0">
                  <a:latin typeface="Courier" pitchFamily="2" charset="0"/>
                </a:rPr>
                <a:t>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412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F2EFE5-146A-BA42-903A-635F6C1987E3}"/>
              </a:ext>
            </a:extLst>
          </p:cNvPr>
          <p:cNvSpPr/>
          <p:nvPr/>
        </p:nvSpPr>
        <p:spPr>
          <a:xfrm>
            <a:off x="2727189" y="5522317"/>
            <a:ext cx="1005453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phoneNumber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22596000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endParaRPr lang="nb-NO" sz="3600" dirty="0">
              <a:latin typeface="Courier" pitchFamily="2" charset="0"/>
              <a:ea typeface="Menlo" panose="020B0609030804020204" pitchFamily="49" charset="0"/>
              <a:cs typeface="Courier New" panose="02070309020205020404" pitchFamily="49" charset="0"/>
            </a:endParaRPr>
          </a:p>
          <a:p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console.log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3600" b="1" dirty="0" err="1">
                <a:solidFill>
                  <a:srgbClr val="0000FF"/>
                </a:solidFill>
                <a:latin typeface="Courier" pitchFamily="2" charset="0"/>
              </a:rPr>
              <a:t>typeof</a:t>
            </a:r>
            <a:r>
              <a:rPr lang="nb-NO" sz="3600" b="1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phoneNumber</a:t>
            </a:r>
            <a:r>
              <a:rPr lang="nb-NO" sz="3600" b="1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54C2A7-30C9-E741-B5E6-66296EB979EF}"/>
              </a:ext>
            </a:extLst>
          </p:cNvPr>
          <p:cNvSpPr txBox="1"/>
          <p:nvPr/>
        </p:nvSpPr>
        <p:spPr>
          <a:xfrm>
            <a:off x="2727188" y="3258222"/>
            <a:ext cx="1372206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400" b="1" dirty="0"/>
              <a:t>Vi kan sjekke datatypen til en variabel</a:t>
            </a:r>
          </a:p>
          <a:p>
            <a:endParaRPr lang="nb-NO" sz="4000" dirty="0"/>
          </a:p>
          <a:p>
            <a:r>
              <a:rPr lang="nb-NO" sz="3200" dirty="0"/>
              <a:t>Da bruker vi den innebygde funksjonen </a:t>
            </a:r>
            <a:r>
              <a:rPr lang="nb-NO" sz="32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typeof</a:t>
            </a:r>
            <a:r>
              <a:rPr lang="nb-NO" sz="32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()</a:t>
            </a:r>
            <a:endParaRPr lang="nb-NO" sz="3200" dirty="0">
              <a:latin typeface="Courier" pitchFamily="2" charset="0"/>
              <a:cs typeface="Courier New" panose="020703090202050204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9D2C54-DD8A-AC4A-AE69-11178AB27C6A}"/>
              </a:ext>
            </a:extLst>
          </p:cNvPr>
          <p:cNvSpPr/>
          <p:nvPr/>
        </p:nvSpPr>
        <p:spPr>
          <a:xfrm>
            <a:off x="2727187" y="8060109"/>
            <a:ext cx="959733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wizard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"Harry Potter"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endParaRPr lang="nb-NO" sz="3600" dirty="0">
              <a:latin typeface="Courier" pitchFamily="2" charset="0"/>
              <a:ea typeface="Menlo" panose="020B0609030804020204" pitchFamily="49" charset="0"/>
              <a:cs typeface="Courier New" panose="02070309020205020404" pitchFamily="49" charset="0"/>
            </a:endParaRPr>
          </a:p>
          <a:p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console.log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3600" b="1" dirty="0" err="1">
                <a:solidFill>
                  <a:srgbClr val="0000FF"/>
                </a:solidFill>
                <a:latin typeface="Courier" pitchFamily="2" charset="0"/>
              </a:rPr>
              <a:t>typeof</a:t>
            </a:r>
            <a:r>
              <a:rPr lang="nb-NO" sz="3600" b="1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wizard</a:t>
            </a:r>
            <a:r>
              <a:rPr lang="nb-NO" sz="3600" b="1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15FC2B-1A66-F640-AEAA-D8F6C83C1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3538" y="5753150"/>
            <a:ext cx="8837810" cy="22222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95AE8A-42E4-354C-9D72-AB10A675BAB6}"/>
              </a:ext>
            </a:extLst>
          </p:cNvPr>
          <p:cNvSpPr txBox="1"/>
          <p:nvPr/>
        </p:nvSpPr>
        <p:spPr>
          <a:xfrm>
            <a:off x="14753538" y="5135659"/>
            <a:ext cx="8543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400" dirty="0">
                <a:sym typeface="Wingdings" pitchFamily="2" charset="2"/>
              </a:rPr>
              <a:t> </a:t>
            </a:r>
            <a:r>
              <a:rPr lang="nb-NO" sz="2400" dirty="0"/>
              <a:t> Disse fire kodelinjene produserer resultatet under: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4BF084-40EC-3B45-9B7F-D273E04A5BF1}"/>
              </a:ext>
            </a:extLst>
          </p:cNvPr>
          <p:cNvSpPr txBox="1"/>
          <p:nvPr/>
        </p:nvSpPr>
        <p:spPr>
          <a:xfrm>
            <a:off x="14753538" y="8342897"/>
            <a:ext cx="85437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400" dirty="0">
                <a:sym typeface="Wingdings" pitchFamily="2" charset="2"/>
              </a:rPr>
              <a:t>PS: «</a:t>
            </a:r>
            <a:r>
              <a:rPr lang="nb-NO" sz="2400" dirty="0" err="1">
                <a:sym typeface="Wingdings" pitchFamily="2" charset="2"/>
              </a:rPr>
              <a:t>number</a:t>
            </a:r>
            <a:r>
              <a:rPr lang="nb-NO" sz="2400" dirty="0">
                <a:sym typeface="Wingdings" pitchFamily="2" charset="2"/>
              </a:rPr>
              <a:t>» og «</a:t>
            </a:r>
            <a:r>
              <a:rPr lang="nb-NO" sz="2400" dirty="0" err="1">
                <a:sym typeface="Wingdings" pitchFamily="2" charset="2"/>
              </a:rPr>
              <a:t>string</a:t>
            </a:r>
            <a:r>
              <a:rPr lang="nb-NO" sz="2400" dirty="0">
                <a:sym typeface="Wingdings" pitchFamily="2" charset="2"/>
              </a:rPr>
              <a:t>» i bildet over er begge </a:t>
            </a:r>
            <a:r>
              <a:rPr lang="nb-NO" sz="2400" b="1" dirty="0" err="1">
                <a:latin typeface="Courier" pitchFamily="2" charset="0"/>
                <a:sym typeface="Wingdings" pitchFamily="2" charset="2"/>
              </a:rPr>
              <a:t>strings</a:t>
            </a:r>
            <a:r>
              <a:rPr lang="nb-NO" sz="2400" dirty="0">
                <a:sym typeface="Wingdings" pitchFamily="2" charset="2"/>
              </a:rPr>
              <a:t>!</a:t>
            </a:r>
          </a:p>
          <a:p>
            <a:endParaRPr lang="nb-NO" sz="2400" dirty="0">
              <a:sym typeface="Wingdings" pitchFamily="2" charset="2"/>
            </a:endParaRPr>
          </a:p>
          <a:p>
            <a:r>
              <a:rPr lang="nb-NO" sz="2400" dirty="0">
                <a:sym typeface="Wingdings" pitchFamily="2" charset="2"/>
              </a:rPr>
              <a:t>Hvis man vil sjekke det, så kan man være litt </a:t>
            </a:r>
            <a:r>
              <a:rPr lang="nb-NO" sz="2400" dirty="0" err="1">
                <a:sym typeface="Wingdings" pitchFamily="2" charset="2"/>
              </a:rPr>
              <a:t>meta</a:t>
            </a:r>
            <a:r>
              <a:rPr lang="nb-NO" sz="2400" dirty="0">
                <a:sym typeface="Wingdings" pitchFamily="2" charset="2"/>
              </a:rPr>
              <a:t>:</a:t>
            </a:r>
          </a:p>
          <a:p>
            <a:endParaRPr lang="nb-NO" sz="2400" dirty="0">
              <a:sym typeface="Wingdings" pitchFamily="2" charset="2"/>
            </a:endParaRPr>
          </a:p>
          <a:p>
            <a:r>
              <a:rPr lang="nb-NO" sz="24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console.log</a:t>
            </a:r>
            <a:r>
              <a:rPr lang="nb-NO" sz="24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24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typeof</a:t>
            </a:r>
            <a:r>
              <a:rPr lang="nb-NO" sz="24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24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typeof</a:t>
            </a:r>
            <a:r>
              <a:rPr lang="nb-NO" sz="24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24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wizard</a:t>
            </a:r>
            <a:r>
              <a:rPr lang="nb-NO" sz="24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)));</a:t>
            </a:r>
          </a:p>
          <a:p>
            <a:endParaRPr lang="nb-NO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4311804-CD0C-DA42-8A9C-2B8861D27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3538" y="10493424"/>
            <a:ext cx="4607888" cy="14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62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6CCD31-6157-6549-A2E0-5C27075F2005}"/>
              </a:ext>
            </a:extLst>
          </p:cNvPr>
          <p:cNvSpPr txBox="1"/>
          <p:nvPr/>
        </p:nvSpPr>
        <p:spPr>
          <a:xfrm>
            <a:off x="4130726" y="3113503"/>
            <a:ext cx="182392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800" dirty="0"/>
              <a:t>En variabel som er </a:t>
            </a:r>
            <a:r>
              <a:rPr lang="nb-NO" sz="4800" b="1" i="1" dirty="0"/>
              <a:t>deklarert</a:t>
            </a:r>
            <a:r>
              <a:rPr lang="nb-NO" sz="4800" dirty="0"/>
              <a:t> men ikke </a:t>
            </a:r>
            <a:r>
              <a:rPr lang="nb-NO" sz="4800" b="1" i="1" dirty="0"/>
              <a:t>definert</a:t>
            </a:r>
            <a:r>
              <a:rPr lang="nb-NO" sz="4800" dirty="0"/>
              <a:t>, sånn som denne: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DA9932-2651-A24E-B696-6F880D9249CF}"/>
              </a:ext>
            </a:extLst>
          </p:cNvPr>
          <p:cNvSpPr/>
          <p:nvPr/>
        </p:nvSpPr>
        <p:spPr>
          <a:xfrm>
            <a:off x="4130726" y="4501265"/>
            <a:ext cx="59971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54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54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5400" dirty="0" err="1">
                <a:latin typeface="Courier" pitchFamily="2" charset="0"/>
                <a:cs typeface="Courier New" panose="02070309020205020404" pitchFamily="49" charset="0"/>
              </a:rPr>
              <a:t>gameLevel</a:t>
            </a:r>
            <a:r>
              <a:rPr lang="nb-NO" sz="54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B60075-89E6-9046-AF26-32A69E3C6224}"/>
              </a:ext>
            </a:extLst>
          </p:cNvPr>
          <p:cNvSpPr txBox="1"/>
          <p:nvPr/>
        </p:nvSpPr>
        <p:spPr>
          <a:xfrm>
            <a:off x="4130726" y="6166026"/>
            <a:ext cx="83487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800" dirty="0"/>
              <a:t>… er av typen </a:t>
            </a:r>
            <a:r>
              <a:rPr lang="nb-NO" sz="6000" dirty="0" err="1">
                <a:latin typeface="Courier" pitchFamily="2" charset="0"/>
                <a:cs typeface="Courier New" panose="02070309020205020404" pitchFamily="49" charset="0"/>
              </a:rPr>
              <a:t>undefined</a:t>
            </a:r>
            <a:endParaRPr lang="nb-NO" sz="4800" dirty="0">
              <a:latin typeface="Courier" pitchFamily="2" charset="0"/>
              <a:cs typeface="Courier New" panose="020703090202050204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5331B3-2B45-4048-A4BD-8AF683BE8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7104" y="9822360"/>
            <a:ext cx="4380141" cy="17187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7B4748-B5FC-B645-87B0-D518001AB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7104" y="8116709"/>
            <a:ext cx="9824550" cy="170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232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5915671" y="5987501"/>
            <a:ext cx="12590990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Datatype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detalj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6400" dirty="0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string</a:t>
            </a:r>
          </a:p>
        </p:txBody>
      </p:sp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889367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>
                <a:solidFill>
                  <a:schemeClr val="dk2"/>
                </a:solidFill>
                <a:latin typeface="Courier New" panose="02070309020205020404" pitchFamily="49" charset="0"/>
                <a:ea typeface="Montserrat"/>
                <a:cs typeface="Courier New" panose="02070309020205020404" pitchFamily="49" charset="0"/>
                <a:sym typeface="Montserrat"/>
              </a:rPr>
              <a:t>string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B4C9D2-47FD-DC48-A8C5-7B97D6CA29ED}"/>
              </a:ext>
            </a:extLst>
          </p:cNvPr>
          <p:cNvSpPr/>
          <p:nvPr/>
        </p:nvSpPr>
        <p:spPr>
          <a:xfrm>
            <a:off x="3170324" y="4921285"/>
            <a:ext cx="19198596" cy="7842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Datatypen </a:t>
            </a:r>
            <a:r>
              <a:rPr lang="nb-NO" sz="3600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string</a:t>
            </a: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brukes til alt som har med tekst å gjøre. 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Lange tekster, korte tekster, enkeltbokstaver. 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I JavaScript er alt av tekst datatypen </a:t>
            </a:r>
            <a:r>
              <a:rPr lang="nb-NO" sz="3600" dirty="0" err="1">
                <a:solidFill>
                  <a:schemeClr val="bg2"/>
                </a:solidFill>
                <a:latin typeface="Courier" pitchFamily="2" charset="0"/>
                <a:ea typeface="Source Sans Pro"/>
                <a:cs typeface="Courier New" panose="02070309020205020404" pitchFamily="49" charset="0"/>
                <a:sym typeface="Source Sans Pro"/>
              </a:rPr>
              <a:t>string</a:t>
            </a: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.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3600" dirty="0">
              <a:solidFill>
                <a:schemeClr val="bg2"/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3600" dirty="0">
              <a:solidFill>
                <a:schemeClr val="bg2"/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3600" dirty="0">
              <a:solidFill>
                <a:schemeClr val="bg2"/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3600" dirty="0">
              <a:solidFill>
                <a:schemeClr val="bg2"/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3600" dirty="0">
              <a:solidFill>
                <a:schemeClr val="bg2"/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en-US" sz="3600" dirty="0" err="1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Alle</a:t>
            </a:r>
            <a:r>
              <a:rPr lang="en-US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</a:t>
            </a:r>
            <a:r>
              <a:rPr lang="en-US" sz="3600" dirty="0" err="1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verdiene</a:t>
            </a:r>
            <a:r>
              <a:rPr lang="en-US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</a:t>
            </a:r>
            <a:r>
              <a:rPr lang="en-US" sz="3600" dirty="0" err="1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i</a:t>
            </a:r>
            <a:r>
              <a:rPr lang="en-US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</a:t>
            </a:r>
            <a:r>
              <a:rPr lang="en-US" sz="3600" dirty="0" err="1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variablene</a:t>
            </a:r>
            <a:r>
              <a:rPr lang="en-US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over </a:t>
            </a:r>
            <a:r>
              <a:rPr lang="en-US" sz="3600" dirty="0" err="1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er</a:t>
            </a:r>
            <a:r>
              <a:rPr lang="en-US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</a:t>
            </a:r>
            <a:r>
              <a:rPr lang="en-US" sz="3600" dirty="0">
                <a:solidFill>
                  <a:schemeClr val="bg2"/>
                </a:solidFill>
                <a:latin typeface="Courier" pitchFamily="2" charset="0"/>
                <a:ea typeface="Source Sans Pro"/>
                <a:cs typeface="Courier New" panose="02070309020205020404" pitchFamily="49" charset="0"/>
                <a:sym typeface="Source Sans Pro"/>
              </a:rPr>
              <a:t>strings</a:t>
            </a:r>
            <a:r>
              <a:rPr lang="en-US" sz="36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!</a:t>
            </a:r>
            <a:endParaRPr lang="nb-NO" sz="6600" dirty="0">
              <a:solidFill>
                <a:schemeClr val="bg2"/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0F8C98-D746-BB41-94C2-46FD31FE6E92}"/>
              </a:ext>
            </a:extLst>
          </p:cNvPr>
          <p:cNvSpPr/>
          <p:nvPr/>
        </p:nvSpPr>
        <p:spPr>
          <a:xfrm>
            <a:off x="3156093" y="7995467"/>
            <a:ext cx="96135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nameOfPerson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"Grace Hopper"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7C00D8-ACF8-B147-8B7D-9D174E3845B2}"/>
              </a:ext>
            </a:extLst>
          </p:cNvPr>
          <p:cNvSpPr/>
          <p:nvPr/>
        </p:nvSpPr>
        <p:spPr>
          <a:xfrm>
            <a:off x="3170324" y="9357242"/>
            <a:ext cx="207063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longText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"Dette er en lang tekst! Men det er fortsatt en </a:t>
            </a:r>
            <a:r>
              <a:rPr lang="nb-NO" sz="3600" dirty="0" err="1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string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..."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84552E-DBF0-8648-9A14-94BD927AE27D}"/>
              </a:ext>
            </a:extLst>
          </p:cNvPr>
          <p:cNvSpPr/>
          <p:nvPr/>
        </p:nvSpPr>
        <p:spPr>
          <a:xfrm>
            <a:off x="3156093" y="10719017"/>
            <a:ext cx="73949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singleCharacter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"a"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694183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A4FDBE9-5AF6-F34B-AFAA-CC67580C3C6B}"/>
              </a:ext>
            </a:extLst>
          </p:cNvPr>
          <p:cNvSpPr/>
          <p:nvPr/>
        </p:nvSpPr>
        <p:spPr>
          <a:xfrm>
            <a:off x="5357613" y="5214946"/>
            <a:ext cx="14028199" cy="48936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b-NO" sz="6600" b="1" dirty="0">
                <a:latin typeface="Helvetica" pitchFamily="2" charset="0"/>
              </a:rPr>
              <a:t>Repetisjonsforelesning databaser </a:t>
            </a:r>
          </a:p>
          <a:p>
            <a:pPr algn="ctr"/>
            <a:r>
              <a:rPr lang="nb-NO" sz="6600" b="1" dirty="0">
                <a:latin typeface="Helvetica" pitchFamily="2" charset="0"/>
              </a:rPr>
              <a:t>Tid:</a:t>
            </a:r>
            <a:r>
              <a:rPr lang="nb-NO" sz="6600" dirty="0">
                <a:latin typeface="Helvetica" pitchFamily="2" charset="0"/>
              </a:rPr>
              <a:t> torsdag 16:15-18:00</a:t>
            </a:r>
          </a:p>
          <a:p>
            <a:pPr algn="ctr"/>
            <a:r>
              <a:rPr lang="nb-NO" sz="6600" b="1" dirty="0">
                <a:latin typeface="Helvetica" pitchFamily="2" charset="0"/>
              </a:rPr>
              <a:t>Sted:</a:t>
            </a:r>
            <a:r>
              <a:rPr lang="nb-NO" sz="6600" dirty="0">
                <a:latin typeface="Helvetica" pitchFamily="2" charset="0"/>
              </a:rPr>
              <a:t> FAU-101 (Fjerdingen)</a:t>
            </a:r>
          </a:p>
          <a:p>
            <a:pPr algn="ctr"/>
            <a:endParaRPr lang="nb-NO" sz="6600" dirty="0">
              <a:effectLst/>
              <a:latin typeface="Helvetica" pitchFamily="2" charset="0"/>
            </a:endParaRPr>
          </a:p>
          <a:p>
            <a:pPr algn="ctr"/>
            <a:r>
              <a:rPr lang="nb-NO" sz="4800" dirty="0">
                <a:latin typeface="Helvetica" pitchFamily="2" charset="0"/>
              </a:rPr>
              <a:t>Hilsen Tomas Sandnes</a:t>
            </a:r>
            <a:endParaRPr lang="nb-NO" sz="4800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930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/>
        </p:nvSpPr>
        <p:spPr>
          <a:xfrm>
            <a:off x="3017925" y="2061755"/>
            <a:ext cx="13679814" cy="11713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JavaScript </a:t>
            </a:r>
            <a:r>
              <a:rPr lang="en-US" sz="60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strings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sammenlignet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med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andre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språk</a:t>
            </a:r>
            <a:endParaRPr lang="en-US" sz="6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7B1A7D1-AE18-714B-8907-7A0DCFD72075}"/>
              </a:ext>
            </a:extLst>
          </p:cNvPr>
          <p:cNvGrpSpPr/>
          <p:nvPr/>
        </p:nvGrpSpPr>
        <p:grpSpPr>
          <a:xfrm>
            <a:off x="4150986" y="5232961"/>
            <a:ext cx="8710127" cy="1024536"/>
            <a:chOff x="3017925" y="5829309"/>
            <a:chExt cx="8710127" cy="102453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C455C71-9FA0-1F4E-A4A9-B230DAD69C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17925" y="5829309"/>
              <a:ext cx="1024536" cy="1024536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6FCB048-73F7-7346-AD25-776A7441D0A5}"/>
                </a:ext>
              </a:extLst>
            </p:cNvPr>
            <p:cNvSpPr/>
            <p:nvPr/>
          </p:nvSpPr>
          <p:spPr>
            <a:xfrm>
              <a:off x="4333079" y="6018411"/>
              <a:ext cx="739497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var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courseCode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  <a:cs typeface="Courier New" panose="02070309020205020404" pitchFamily="49" charset="0"/>
                </a:rPr>
                <a:t>"PGR102"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A2CCC46-CF9B-7545-8500-8E2A297EF0FF}"/>
              </a:ext>
            </a:extLst>
          </p:cNvPr>
          <p:cNvGrpSpPr/>
          <p:nvPr/>
        </p:nvGrpSpPr>
        <p:grpSpPr>
          <a:xfrm>
            <a:off x="3969290" y="6820074"/>
            <a:ext cx="9723782" cy="1387928"/>
            <a:chOff x="2836229" y="7416422"/>
            <a:chExt cx="9723782" cy="138792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6F35729-73E3-C641-BAF1-77B57E7B7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36229" y="7416422"/>
              <a:ext cx="1387928" cy="1387928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34C9DF2-C4C7-124B-9E7C-E6EB4E685090}"/>
                </a:ext>
              </a:extLst>
            </p:cNvPr>
            <p:cNvSpPr/>
            <p:nvPr/>
          </p:nvSpPr>
          <p:spPr>
            <a:xfrm>
              <a:off x="4333079" y="7836208"/>
              <a:ext cx="822693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String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courseCode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  <a:cs typeface="Courier New" panose="02070309020205020404" pitchFamily="49" charset="0"/>
                </a:rPr>
                <a:t>"PGR102"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EC21D11-557E-6A45-A17B-E06467602462}"/>
              </a:ext>
            </a:extLst>
          </p:cNvPr>
          <p:cNvGrpSpPr/>
          <p:nvPr/>
        </p:nvGrpSpPr>
        <p:grpSpPr>
          <a:xfrm>
            <a:off x="4144410" y="9003685"/>
            <a:ext cx="9548662" cy="1108150"/>
            <a:chOff x="3011349" y="9600033"/>
            <a:chExt cx="9548662" cy="110815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1FDFA88-AF87-824C-9D84-696506F9EFDE}"/>
                </a:ext>
              </a:extLst>
            </p:cNvPr>
            <p:cNvSpPr/>
            <p:nvPr/>
          </p:nvSpPr>
          <p:spPr>
            <a:xfrm>
              <a:off x="4333079" y="9781957"/>
              <a:ext cx="822693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string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courseCode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  <a:cs typeface="Courier New" panose="02070309020205020404" pitchFamily="49" charset="0"/>
                </a:rPr>
                <a:t>"PGR102"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5940D9-2962-A042-87E6-AFCFEC74D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11349" y="9600033"/>
              <a:ext cx="1031112" cy="1108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021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nb-NO" sz="6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"tekst"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eller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>
                <a:solidFill>
                  <a:schemeClr val="dk2"/>
                </a:solidFill>
                <a:latin typeface="Courier New" panose="02070309020205020404" pitchFamily="49" charset="0"/>
                <a:ea typeface="Montserrat"/>
                <a:cs typeface="Courier New" panose="02070309020205020404" pitchFamily="49" charset="0"/>
                <a:sym typeface="Montserrat"/>
              </a:rPr>
              <a:t>'</a:t>
            </a:r>
            <a:r>
              <a:rPr lang="en-US" sz="6600" b="1" dirty="0" err="1">
                <a:solidFill>
                  <a:schemeClr val="dk2"/>
                </a:solidFill>
                <a:latin typeface="Courier New" panose="02070309020205020404" pitchFamily="49" charset="0"/>
                <a:ea typeface="Montserrat"/>
                <a:cs typeface="Courier New" panose="02070309020205020404" pitchFamily="49" charset="0"/>
                <a:sym typeface="Montserrat"/>
              </a:rPr>
              <a:t>tekst</a:t>
            </a:r>
            <a:r>
              <a:rPr lang="en-US" sz="6600" b="1" dirty="0">
                <a:solidFill>
                  <a:schemeClr val="dk2"/>
                </a:solidFill>
                <a:latin typeface="Courier New" panose="02070309020205020404" pitchFamily="49" charset="0"/>
                <a:ea typeface="Montserrat"/>
                <a:cs typeface="Courier New" panose="02070309020205020404" pitchFamily="49" charset="0"/>
                <a:sym typeface="Montserrat"/>
              </a:rPr>
              <a:t>'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   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B4C9D2-47FD-DC48-A8C5-7B97D6CA29ED}"/>
              </a:ext>
            </a:extLst>
          </p:cNvPr>
          <p:cNvSpPr/>
          <p:nvPr/>
        </p:nvSpPr>
        <p:spPr>
          <a:xfrm>
            <a:off x="3170324" y="4921285"/>
            <a:ext cx="19198596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/>
              <a:t>Du velger i utgangspunktet selv om du vil brukte doble eller enkle fnutter!</a:t>
            </a:r>
          </a:p>
          <a:p>
            <a:r>
              <a:rPr lang="nb-NO" sz="3600" dirty="0"/>
              <a:t>Begge variablene under vil ha </a:t>
            </a:r>
            <a:r>
              <a:rPr lang="nb-NO" sz="3600" i="1" dirty="0"/>
              <a:t>akkurat</a:t>
            </a:r>
            <a:r>
              <a:rPr lang="nb-NO" sz="3600" dirty="0"/>
              <a:t> samme verdi («Grace Hopper») og datatype (</a:t>
            </a:r>
            <a:r>
              <a:rPr lang="nb-NO" sz="3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nb-NO" sz="3600" dirty="0"/>
              <a:t>).</a:t>
            </a:r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r>
              <a:rPr lang="nb-NO" sz="3600" dirty="0"/>
              <a:t>«Så hvilken bruker man?» </a:t>
            </a:r>
          </a:p>
          <a:p>
            <a:r>
              <a:rPr lang="nb-NO" sz="3600" dirty="0"/>
              <a:t>Ofte avhenger det av personlig preferanse eller kodestandard satt av et team eller bedrift.</a:t>
            </a:r>
          </a:p>
          <a:p>
            <a:r>
              <a:rPr lang="nb-NO" sz="3600" dirty="0"/>
              <a:t>Jeg kommer til å bruke doble fnutter " " i dette faget.</a:t>
            </a:r>
          </a:p>
          <a:p>
            <a:r>
              <a:rPr lang="nb-NO" sz="3600" dirty="0"/>
              <a:t>Vi skal etter hvert se på situasjoner hvor man </a:t>
            </a:r>
            <a:r>
              <a:rPr lang="nb-NO" sz="3600" b="1" dirty="0"/>
              <a:t>må</a:t>
            </a:r>
            <a:r>
              <a:rPr lang="nb-NO" sz="3600" dirty="0"/>
              <a:t> være obs på hvilken man bruker!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0F8C98-D746-BB41-94C2-46FD31FE6E92}"/>
              </a:ext>
            </a:extLst>
          </p:cNvPr>
          <p:cNvSpPr/>
          <p:nvPr/>
        </p:nvSpPr>
        <p:spPr>
          <a:xfrm>
            <a:off x="3170324" y="6841000"/>
            <a:ext cx="96135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nameOfPerson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"Grace Hopper"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7C00D8-ACF8-B147-8B7D-9D174E3845B2}"/>
              </a:ext>
            </a:extLst>
          </p:cNvPr>
          <p:cNvSpPr/>
          <p:nvPr/>
        </p:nvSpPr>
        <p:spPr>
          <a:xfrm>
            <a:off x="3170324" y="8151119"/>
            <a:ext cx="96135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nameOfPerson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'Grace Hopper'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55406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56093" y="2653589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Hvordan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sette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sammen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flere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variaber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typen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>
                <a:solidFill>
                  <a:schemeClr val="dk2"/>
                </a:solidFill>
                <a:latin typeface="Courier New" panose="02070309020205020404" pitchFamily="49" charset="0"/>
                <a:ea typeface="Montserrat"/>
                <a:cs typeface="Courier New" panose="02070309020205020404" pitchFamily="49" charset="0"/>
                <a:sym typeface="Montserrat"/>
              </a:rPr>
              <a:t>string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0F8C98-D746-BB41-94C2-46FD31FE6E92}"/>
              </a:ext>
            </a:extLst>
          </p:cNvPr>
          <p:cNvSpPr/>
          <p:nvPr/>
        </p:nvSpPr>
        <p:spPr>
          <a:xfrm>
            <a:off x="3156093" y="8392370"/>
            <a:ext cx="684033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firstName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"Grace"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7C00D8-ACF8-B147-8B7D-9D174E3845B2}"/>
              </a:ext>
            </a:extLst>
          </p:cNvPr>
          <p:cNvSpPr/>
          <p:nvPr/>
        </p:nvSpPr>
        <p:spPr>
          <a:xfrm>
            <a:off x="3156093" y="9275055"/>
            <a:ext cx="684033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lastName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"Hopper"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84552E-DBF0-8648-9A14-94BD927AE27D}"/>
              </a:ext>
            </a:extLst>
          </p:cNvPr>
          <p:cNvSpPr/>
          <p:nvPr/>
        </p:nvSpPr>
        <p:spPr>
          <a:xfrm>
            <a:off x="3156093" y="11009456"/>
            <a:ext cx="132186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fullNameFixed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firstName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+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 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+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lastName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678297-B9B5-AA4E-979B-1B7E158AF7D4}"/>
              </a:ext>
            </a:extLst>
          </p:cNvPr>
          <p:cNvSpPr/>
          <p:nvPr/>
        </p:nvSpPr>
        <p:spPr>
          <a:xfrm>
            <a:off x="3156093" y="5545410"/>
            <a:ext cx="1919859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/>
              <a:t>Hvis man har to tekstbaserte variabler, så kan man sammenstille dem ved hjelp av operatoren </a:t>
            </a:r>
            <a:r>
              <a:rPr lang="nb-NO" sz="3600" b="1" dirty="0"/>
              <a:t>+</a:t>
            </a:r>
          </a:p>
          <a:p>
            <a:r>
              <a:rPr lang="nb-NO" sz="3600" dirty="0"/>
              <a:t>Denne operasjonen kalles </a:t>
            </a:r>
            <a:r>
              <a:rPr lang="nb-NO" sz="3600" b="1" i="1" dirty="0"/>
              <a:t>konkatenering</a:t>
            </a:r>
            <a:r>
              <a:rPr lang="nb-NO" sz="3600" dirty="0"/>
              <a:t> </a:t>
            </a:r>
            <a:r>
              <a:rPr lang="nb-NO" sz="3600" i="1" dirty="0"/>
              <a:t>(</a:t>
            </a:r>
            <a:r>
              <a:rPr lang="nb-NO" sz="3600" i="1" dirty="0" err="1"/>
              <a:t>concatenation</a:t>
            </a:r>
            <a:r>
              <a:rPr lang="nb-NO" sz="3600" i="1" dirty="0"/>
              <a:t>).</a:t>
            </a:r>
          </a:p>
          <a:p>
            <a:r>
              <a:rPr lang="nb-NO" sz="3600" dirty="0"/>
              <a:t>Vi ønsker å konkatenere de to variablene under for å skrive ut «Grace Hopper» i konsoll:</a:t>
            </a:r>
          </a:p>
          <a:p>
            <a:endParaRPr lang="nb-NO" sz="3600" i="1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39CE7A-639A-A449-873F-6951E3F674FB}"/>
              </a:ext>
            </a:extLst>
          </p:cNvPr>
          <p:cNvSpPr/>
          <p:nvPr/>
        </p:nvSpPr>
        <p:spPr>
          <a:xfrm>
            <a:off x="3156093" y="10126771"/>
            <a:ext cx="101681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fullName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firstName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+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lastName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935C8AC-1C46-5A4E-B105-B58C2D478994}"/>
              </a:ext>
            </a:extLst>
          </p:cNvPr>
          <p:cNvSpPr/>
          <p:nvPr/>
        </p:nvSpPr>
        <p:spPr>
          <a:xfrm>
            <a:off x="13324261" y="10126770"/>
            <a:ext cx="73949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"</a:t>
            </a:r>
            <a:r>
              <a:rPr lang="nb-NO" sz="3600" b="1" dirty="0" err="1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GraceHopper</a:t>
            </a:r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D75D518-0B3C-0148-A080-AC146DBDB0D8}"/>
              </a:ext>
            </a:extLst>
          </p:cNvPr>
          <p:cNvSpPr/>
          <p:nvPr/>
        </p:nvSpPr>
        <p:spPr>
          <a:xfrm>
            <a:off x="16374776" y="11009456"/>
            <a:ext cx="76722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"Grace Hopper"</a:t>
            </a:r>
            <a:endParaRPr lang="nb-NO" sz="36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704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D12A19-1EEE-FE4D-B36E-E50923FD0D43}"/>
              </a:ext>
            </a:extLst>
          </p:cNvPr>
          <p:cNvSpPr/>
          <p:nvPr/>
        </p:nvSpPr>
        <p:spPr>
          <a:xfrm>
            <a:off x="4402776" y="6480574"/>
            <a:ext cx="143279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firstAttempt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"Sjekk mattestykket: "</a:t>
            </a:r>
            <a:r>
              <a:rPr lang="nb-NO" sz="3600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 +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</a:rPr>
              <a:t>10</a:t>
            </a:r>
            <a:r>
              <a:rPr lang="nb-NO" sz="3600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 +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cs typeface="Courier New" panose="02070309020205020404" pitchFamily="49" charset="0"/>
              </a:rPr>
              <a:t>5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58C967-196B-DF4B-978D-3B258D2BF9DA}"/>
              </a:ext>
            </a:extLst>
          </p:cNvPr>
          <p:cNvSpPr/>
          <p:nvPr/>
        </p:nvSpPr>
        <p:spPr>
          <a:xfrm>
            <a:off x="4402776" y="8799705"/>
            <a:ext cx="151599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secondAttempt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"Sjekk mattestykket: "</a:t>
            </a:r>
            <a:r>
              <a:rPr lang="nb-NO" sz="3600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 + (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</a:rPr>
              <a:t>10</a:t>
            </a:r>
            <a:r>
              <a:rPr lang="nb-NO" sz="3600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 +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cs typeface="Courier New" panose="02070309020205020404" pitchFamily="49" charset="0"/>
              </a:rPr>
              <a:t>5</a:t>
            </a:r>
            <a:r>
              <a:rPr lang="nb-NO" sz="3600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)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51B243-3B25-E744-9B32-F509699A5263}"/>
              </a:ext>
            </a:extLst>
          </p:cNvPr>
          <p:cNvSpPr/>
          <p:nvPr/>
        </p:nvSpPr>
        <p:spPr>
          <a:xfrm>
            <a:off x="4402776" y="5834243"/>
            <a:ext cx="107228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«Sjekk mattestykket: 105»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7AD11B-9899-9C48-8EA3-E66092A6B490}"/>
              </a:ext>
            </a:extLst>
          </p:cNvPr>
          <p:cNvSpPr/>
          <p:nvPr/>
        </p:nvSpPr>
        <p:spPr>
          <a:xfrm>
            <a:off x="4402775" y="8153374"/>
            <a:ext cx="107228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«Sjekk mattestykket: 15»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0D8F37-82FF-344E-8CFC-96A1B244149E}"/>
              </a:ext>
            </a:extLst>
          </p:cNvPr>
          <p:cNvSpPr/>
          <p:nvPr/>
        </p:nvSpPr>
        <p:spPr>
          <a:xfrm>
            <a:off x="4402775" y="3838277"/>
            <a:ext cx="191985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b="1" dirty="0"/>
              <a:t>Vi ønsker å skrive ut setningen «Mattestykket blir: 15»</a:t>
            </a:r>
            <a:endParaRPr lang="nb-NO" sz="3600" b="1" i="1" dirty="0"/>
          </a:p>
        </p:txBody>
      </p:sp>
    </p:spTree>
    <p:extLst>
      <p:ext uri="{BB962C8B-B14F-4D97-AF65-F5344CB8AC3E}">
        <p14:creationId xmlns:p14="http://schemas.microsoft.com/office/powerpoint/2010/main" val="332906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4831423" y="7272347"/>
            <a:ext cx="14638605" cy="1604607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 algn="ctr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4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På norsk «boolsk»</a:t>
            </a:r>
          </a:p>
          <a:p>
            <a:pPr lvl="0" algn="ctr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4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Ofte forkortet </a:t>
            </a:r>
            <a:r>
              <a:rPr lang="nb-NO" sz="4400" i="1" dirty="0" err="1">
                <a:solidFill>
                  <a:schemeClr val="tx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endParaRPr lang="nb-NO" sz="4400" i="1" dirty="0">
              <a:solidFill>
                <a:schemeClr val="tx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5915671" y="5430909"/>
            <a:ext cx="12590990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Datatype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detalj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6400" dirty="0" err="1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boolean</a:t>
            </a:r>
            <a:endParaRPr lang="en-US" sz="6400" dirty="0">
              <a:solidFill>
                <a:schemeClr val="dk2"/>
              </a:solidFill>
              <a:latin typeface="Courier" pitchFamily="2" charset="0"/>
              <a:ea typeface="Montserrat"/>
              <a:cs typeface="Courier New" panose="02070309020205020404" pitchFamily="49" charset="0"/>
              <a:sym typeface="Montserrat"/>
            </a:endParaRPr>
          </a:p>
        </p:txBody>
      </p:sp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2446218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Boolske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verdier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B4C9D2-47FD-DC48-A8C5-7B97D6CA29ED}"/>
              </a:ext>
            </a:extLst>
          </p:cNvPr>
          <p:cNvSpPr/>
          <p:nvPr/>
        </p:nvSpPr>
        <p:spPr>
          <a:xfrm>
            <a:off x="3170324" y="4921285"/>
            <a:ext cx="1919859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/>
              <a:t>En boolsk (</a:t>
            </a:r>
            <a:r>
              <a:rPr lang="nb-NO" sz="3600" dirty="0" err="1"/>
              <a:t>boolean</a:t>
            </a:r>
            <a:r>
              <a:rPr lang="nb-NO" sz="3600" dirty="0"/>
              <a:t>) variabel kan bare ha to tilstander: </a:t>
            </a:r>
            <a:r>
              <a:rPr lang="nb-NO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nb-NO" sz="3600" dirty="0"/>
              <a:t> eller </a:t>
            </a:r>
            <a:r>
              <a:rPr lang="nb-NO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nb-NO" sz="3600" dirty="0"/>
              <a:t>.</a:t>
            </a:r>
          </a:p>
          <a:p>
            <a:r>
              <a:rPr lang="nb-NO" sz="3600" dirty="0"/>
              <a:t>Tenk på det som lysbryteren din hjemme. Enten er lyset på (</a:t>
            </a:r>
            <a:r>
              <a:rPr lang="nb-NO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nb-NO" sz="3600" dirty="0"/>
              <a:t>), eller av (</a:t>
            </a:r>
            <a:r>
              <a:rPr lang="nb-NO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nb-NO" sz="3600" dirty="0"/>
              <a:t>).</a:t>
            </a:r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endParaRPr lang="nb-NO" sz="3600" dirty="0"/>
          </a:p>
          <a:p>
            <a:r>
              <a:rPr lang="nb-NO" sz="3600" dirty="0"/>
              <a:t>Man bruker boolske verdier i kontrollstrukturer, et tema vi skal gjennomgå senere!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0F8C98-D746-BB41-94C2-46FD31FE6E92}"/>
              </a:ext>
            </a:extLst>
          </p:cNvPr>
          <p:cNvSpPr/>
          <p:nvPr/>
        </p:nvSpPr>
        <p:spPr>
          <a:xfrm>
            <a:off x="3170324" y="6696985"/>
            <a:ext cx="65630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isHolidays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false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7C00D8-ACF8-B147-8B7D-9D174E3845B2}"/>
              </a:ext>
            </a:extLst>
          </p:cNvPr>
          <p:cNvSpPr/>
          <p:nvPr/>
        </p:nvSpPr>
        <p:spPr>
          <a:xfrm>
            <a:off x="3170324" y="7818445"/>
            <a:ext cx="65630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isPGR102Fun = </a:t>
            </a:r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true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0301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7B108FA-3A4A-7D4D-8DCF-858B6FAE9908}"/>
              </a:ext>
            </a:extLst>
          </p:cNvPr>
          <p:cNvGrpSpPr/>
          <p:nvPr/>
        </p:nvGrpSpPr>
        <p:grpSpPr>
          <a:xfrm>
            <a:off x="3591318" y="5869066"/>
            <a:ext cx="7046210" cy="1024536"/>
            <a:chOff x="14126796" y="5829309"/>
            <a:chExt cx="7046210" cy="102453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3BA8D41-C270-7241-8ACE-4F9EF2CB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126796" y="5829309"/>
              <a:ext cx="1024536" cy="1024536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1DD9647-746C-F343-B8BD-AA1807408771}"/>
                </a:ext>
              </a:extLst>
            </p:cNvPr>
            <p:cNvSpPr/>
            <p:nvPr/>
          </p:nvSpPr>
          <p:spPr>
            <a:xfrm>
              <a:off x="15441950" y="6018411"/>
              <a:ext cx="573105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var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tuesday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false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1DCDE78-20D1-F244-A2CC-2FBD782AD915}"/>
              </a:ext>
            </a:extLst>
          </p:cNvPr>
          <p:cNvGrpSpPr/>
          <p:nvPr/>
        </p:nvGrpSpPr>
        <p:grpSpPr>
          <a:xfrm>
            <a:off x="3409622" y="7456179"/>
            <a:ext cx="8337184" cy="1387928"/>
            <a:chOff x="13945100" y="7416422"/>
            <a:chExt cx="8337184" cy="1387928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D1E33F6-AB55-B941-B002-C4497AFB4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945100" y="7416422"/>
              <a:ext cx="1387928" cy="1387928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F6A7C74-0F4B-CB44-A0FB-D79A8069479C}"/>
                </a:ext>
              </a:extLst>
            </p:cNvPr>
            <p:cNvSpPr/>
            <p:nvPr/>
          </p:nvSpPr>
          <p:spPr>
            <a:xfrm>
              <a:off x="15441950" y="7836208"/>
              <a:ext cx="684033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boolean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tuesday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false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4009E0A-96EE-8E4A-B648-9678A5B9DAA0}"/>
              </a:ext>
            </a:extLst>
          </p:cNvPr>
          <p:cNvGrpSpPr/>
          <p:nvPr/>
        </p:nvGrpSpPr>
        <p:grpSpPr>
          <a:xfrm>
            <a:off x="3584742" y="9639790"/>
            <a:ext cx="7330106" cy="1108150"/>
            <a:chOff x="14120220" y="9600033"/>
            <a:chExt cx="7330106" cy="110815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E2B735D-6DBA-B24E-9196-AA26BDA04D88}"/>
                </a:ext>
              </a:extLst>
            </p:cNvPr>
            <p:cNvSpPr/>
            <p:nvPr/>
          </p:nvSpPr>
          <p:spPr>
            <a:xfrm>
              <a:off x="15441950" y="9781957"/>
              <a:ext cx="600837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bool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tuesday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false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F055AB7-1404-E944-90C4-DAE2F890D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120220" y="9600033"/>
              <a:ext cx="1031112" cy="110815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C0238DE-0408-C94E-9419-021E268CE0E7}"/>
              </a:ext>
            </a:extLst>
          </p:cNvPr>
          <p:cNvGrpSpPr/>
          <p:nvPr/>
        </p:nvGrpSpPr>
        <p:grpSpPr>
          <a:xfrm>
            <a:off x="14318953" y="5869066"/>
            <a:ext cx="7323530" cy="1024536"/>
            <a:chOff x="14126796" y="5829309"/>
            <a:chExt cx="7323530" cy="1024536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B4CEA65-4D1D-D949-B0C0-257E696D3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126796" y="5829309"/>
              <a:ext cx="1024536" cy="1024536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99F18D-BB41-AE42-96E2-BEFF247E20EC}"/>
                </a:ext>
              </a:extLst>
            </p:cNvPr>
            <p:cNvSpPr/>
            <p:nvPr/>
          </p:nvSpPr>
          <p:spPr>
            <a:xfrm>
              <a:off x="15441950" y="6018411"/>
              <a:ext cx="600837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var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wednesday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true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943705F-C952-9E47-886F-D3D21B34D1EE}"/>
              </a:ext>
            </a:extLst>
          </p:cNvPr>
          <p:cNvGrpSpPr/>
          <p:nvPr/>
        </p:nvGrpSpPr>
        <p:grpSpPr>
          <a:xfrm>
            <a:off x="14137257" y="7456179"/>
            <a:ext cx="8614504" cy="1387928"/>
            <a:chOff x="13945100" y="7416422"/>
            <a:chExt cx="8614504" cy="1387928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659D898-6101-D641-BAAD-1CDC2D4FD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945100" y="7416422"/>
              <a:ext cx="1387928" cy="1387928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551CE58-4541-D94D-BBDC-C48541F68D63}"/>
                </a:ext>
              </a:extLst>
            </p:cNvPr>
            <p:cNvSpPr/>
            <p:nvPr/>
          </p:nvSpPr>
          <p:spPr>
            <a:xfrm>
              <a:off x="15441950" y="7836208"/>
              <a:ext cx="711765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boolean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wednesday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true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1809BC2-2FC3-304D-B8C3-5AB89A1E3FC5}"/>
              </a:ext>
            </a:extLst>
          </p:cNvPr>
          <p:cNvGrpSpPr/>
          <p:nvPr/>
        </p:nvGrpSpPr>
        <p:grpSpPr>
          <a:xfrm>
            <a:off x="14312377" y="9639790"/>
            <a:ext cx="7607425" cy="1108150"/>
            <a:chOff x="14120220" y="9600033"/>
            <a:chExt cx="7607425" cy="110815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0A1A0A-E7FA-5C40-A2AB-DBADA1413DE0}"/>
                </a:ext>
              </a:extLst>
            </p:cNvPr>
            <p:cNvSpPr/>
            <p:nvPr/>
          </p:nvSpPr>
          <p:spPr>
            <a:xfrm>
              <a:off x="15441950" y="9781957"/>
              <a:ext cx="628569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bool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wednesday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true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8C4FBED6-BF20-9C43-B2CD-BC644FCD0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120220" y="9600033"/>
              <a:ext cx="1031112" cy="1108150"/>
            </a:xfrm>
            <a:prstGeom prst="rect">
              <a:avLst/>
            </a:prstGeom>
          </p:spPr>
        </p:pic>
      </p:grpSp>
      <p:sp>
        <p:nvSpPr>
          <p:cNvPr id="33" name="Shape 182">
            <a:extLst>
              <a:ext uri="{FF2B5EF4-FFF2-40B4-BE49-F238E27FC236}">
                <a16:creationId xmlns:a16="http://schemas.microsoft.com/office/drawing/2014/main" id="{F304261A-6709-684F-8E72-C897E77630F2}"/>
              </a:ext>
            </a:extLst>
          </p:cNvPr>
          <p:cNvSpPr txBox="1"/>
          <p:nvPr/>
        </p:nvSpPr>
        <p:spPr>
          <a:xfrm>
            <a:off x="3017925" y="2061755"/>
            <a:ext cx="13679814" cy="11713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JavaScript </a:t>
            </a:r>
            <a:r>
              <a:rPr lang="en-US" sz="6000" dirty="0" err="1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boolean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sammenlignet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med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andre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språk</a:t>
            </a:r>
            <a:endParaRPr lang="en-US" sz="6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95994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Når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boolske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verdier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B4C9D2-47FD-DC48-A8C5-7B97D6CA29ED}"/>
              </a:ext>
            </a:extLst>
          </p:cNvPr>
          <p:cNvSpPr/>
          <p:nvPr/>
        </p:nvSpPr>
        <p:spPr>
          <a:xfrm>
            <a:off x="3170324" y="4921285"/>
            <a:ext cx="191985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/>
              <a:t>I forrige forelesning kikket vi litt på kontrollstrukturen if-</a:t>
            </a:r>
            <a:r>
              <a:rPr lang="nb-NO" sz="3600" dirty="0" err="1"/>
              <a:t>else</a:t>
            </a:r>
            <a:r>
              <a:rPr lang="nb-NO" sz="3600" dirty="0"/>
              <a:t> uten å gå noe i dybden på den: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EF8BA7-AB9F-214A-B452-50CD54DEE741}"/>
              </a:ext>
            </a:extLst>
          </p:cNvPr>
          <p:cNvSpPr/>
          <p:nvPr/>
        </p:nvSpPr>
        <p:spPr>
          <a:xfrm>
            <a:off x="3170324" y="5871542"/>
            <a:ext cx="19198596" cy="6309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3600" dirty="0">
                <a:latin typeface="Courier" pitchFamily="2" charset="0"/>
              </a:rPr>
              <a:t> </a:t>
            </a:r>
            <a:r>
              <a:rPr lang="nb-NO" sz="3600" dirty="0" err="1">
                <a:latin typeface="Courier" pitchFamily="2" charset="0"/>
              </a:rPr>
              <a:t>costOfVacation</a:t>
            </a:r>
            <a:r>
              <a:rPr lang="nb-NO" sz="3600" dirty="0">
                <a:latin typeface="Courier" pitchFamily="2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</a:rPr>
              <a:t>12000</a:t>
            </a:r>
            <a:r>
              <a:rPr lang="nb-NO" sz="3600" dirty="0">
                <a:latin typeface="Courier" pitchFamily="2" charset="0"/>
              </a:rPr>
              <a:t>;</a:t>
            </a:r>
          </a:p>
          <a:p>
            <a:endParaRPr lang="nb-NO" sz="3600" dirty="0">
              <a:latin typeface="Courier" pitchFamily="2" charset="0"/>
            </a:endParaRPr>
          </a:p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3600" dirty="0">
                <a:latin typeface="Courier" pitchFamily="2" charset="0"/>
              </a:rPr>
              <a:t> </a:t>
            </a:r>
            <a:r>
              <a:rPr lang="nb-NO" sz="3600" dirty="0" err="1">
                <a:latin typeface="Courier" pitchFamily="2" charset="0"/>
              </a:rPr>
              <a:t>vacationSavings</a:t>
            </a:r>
            <a:r>
              <a:rPr lang="nb-NO" sz="3600" dirty="0">
                <a:latin typeface="Courier" pitchFamily="2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</a:rPr>
              <a:t>5600</a:t>
            </a:r>
            <a:r>
              <a:rPr lang="nb-NO" sz="3600" dirty="0">
                <a:latin typeface="Courier" pitchFamily="2" charset="0"/>
              </a:rPr>
              <a:t>;</a:t>
            </a:r>
          </a:p>
          <a:p>
            <a:br>
              <a:rPr lang="nb-NO" sz="3600" dirty="0">
                <a:latin typeface="Courier" pitchFamily="2" charset="0"/>
              </a:rPr>
            </a:br>
            <a:r>
              <a:rPr lang="nb-NO" sz="3600" dirty="0">
                <a:solidFill>
                  <a:srgbClr val="008000"/>
                </a:solidFill>
                <a:latin typeface="Courier" pitchFamily="2" charset="0"/>
              </a:rPr>
              <a:t>// Det som er uthevet under evalueres til en boolsk verdi</a:t>
            </a:r>
            <a:br>
              <a:rPr lang="nb-NO" sz="3600" dirty="0">
                <a:latin typeface="Courier" pitchFamily="2" charset="0"/>
              </a:rPr>
            </a:br>
            <a:r>
              <a:rPr lang="nb-NO" sz="3600" dirty="0" err="1">
                <a:solidFill>
                  <a:srgbClr val="0000FF"/>
                </a:solidFill>
                <a:latin typeface="Courier" pitchFamily="2" charset="0"/>
              </a:rPr>
              <a:t>if</a:t>
            </a:r>
            <a:r>
              <a:rPr lang="nb-NO" sz="3600" dirty="0">
                <a:latin typeface="Courier" pitchFamily="2" charset="0"/>
              </a:rPr>
              <a:t> (</a:t>
            </a:r>
            <a:r>
              <a:rPr lang="nb-NO" sz="4400" b="1" dirty="0" err="1">
                <a:latin typeface="Courier" pitchFamily="2" charset="0"/>
              </a:rPr>
              <a:t>vacationSavings</a:t>
            </a:r>
            <a:r>
              <a:rPr lang="nb-NO" sz="4400" b="1" dirty="0">
                <a:latin typeface="Courier" pitchFamily="2" charset="0"/>
              </a:rPr>
              <a:t> &lt; </a:t>
            </a:r>
            <a:r>
              <a:rPr lang="nb-NO" sz="4400" b="1" dirty="0" err="1">
                <a:latin typeface="Courier" pitchFamily="2" charset="0"/>
              </a:rPr>
              <a:t>costOfVacation</a:t>
            </a:r>
            <a:r>
              <a:rPr lang="nb-NO" sz="3600" dirty="0">
                <a:latin typeface="Courier" pitchFamily="2" charset="0"/>
              </a:rPr>
              <a:t>) {</a:t>
            </a:r>
          </a:p>
          <a:p>
            <a:r>
              <a:rPr lang="nb-NO" sz="3600" dirty="0">
                <a:latin typeface="Courier" pitchFamily="2" charset="0"/>
              </a:rPr>
              <a:t>    </a:t>
            </a:r>
            <a:r>
              <a:rPr lang="nb-NO" sz="3600" dirty="0" err="1">
                <a:latin typeface="Courier" pitchFamily="2" charset="0"/>
              </a:rPr>
              <a:t>console.log</a:t>
            </a:r>
            <a:r>
              <a:rPr lang="nb-NO" sz="3600" dirty="0">
                <a:latin typeface="Courier" pitchFamily="2" charset="0"/>
              </a:rPr>
              <a:t>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"Du har ikke nok penger oppspart!"</a:t>
            </a:r>
            <a:r>
              <a:rPr lang="nb-NO" sz="3600" dirty="0">
                <a:latin typeface="Courier" pitchFamily="2" charset="0"/>
              </a:rPr>
              <a:t>);</a:t>
            </a:r>
          </a:p>
          <a:p>
            <a:r>
              <a:rPr lang="nb-NO" sz="3600" dirty="0">
                <a:latin typeface="Courier" pitchFamily="2" charset="0"/>
              </a:rPr>
              <a:t>} </a:t>
            </a:r>
            <a:r>
              <a:rPr lang="nb-NO" sz="3600" dirty="0" err="1">
                <a:solidFill>
                  <a:srgbClr val="0000FF"/>
                </a:solidFill>
                <a:latin typeface="Courier" pitchFamily="2" charset="0"/>
              </a:rPr>
              <a:t>else</a:t>
            </a:r>
            <a:r>
              <a:rPr lang="nb-NO" sz="3600" dirty="0">
                <a:latin typeface="Courier" pitchFamily="2" charset="0"/>
              </a:rPr>
              <a:t> {</a:t>
            </a:r>
          </a:p>
          <a:p>
            <a:r>
              <a:rPr lang="nb-NO" sz="3600" dirty="0">
                <a:latin typeface="Courier" pitchFamily="2" charset="0"/>
              </a:rPr>
              <a:t>    </a:t>
            </a:r>
            <a:r>
              <a:rPr lang="nb-NO" sz="3600" dirty="0" err="1">
                <a:latin typeface="Courier" pitchFamily="2" charset="0"/>
              </a:rPr>
              <a:t>console.log</a:t>
            </a:r>
            <a:r>
              <a:rPr lang="nb-NO" sz="3600" dirty="0">
                <a:latin typeface="Courier" pitchFamily="2" charset="0"/>
              </a:rPr>
              <a:t>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"Du kan dra på ferie!"</a:t>
            </a:r>
            <a:r>
              <a:rPr lang="nb-NO" sz="3600" dirty="0">
                <a:latin typeface="Courier" pitchFamily="2" charset="0"/>
              </a:rPr>
              <a:t>);</a:t>
            </a:r>
          </a:p>
          <a:p>
            <a:r>
              <a:rPr lang="nb-NO" sz="3600" dirty="0">
                <a:latin typeface="Courier" pitchFamily="2" charset="0"/>
              </a:rPr>
              <a:t>}</a:t>
            </a:r>
          </a:p>
          <a:p>
            <a:endParaRPr lang="nb-NO" sz="36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5935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Når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boolske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verdier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EF8BA7-AB9F-214A-B452-50CD54DEE741}"/>
              </a:ext>
            </a:extLst>
          </p:cNvPr>
          <p:cNvSpPr/>
          <p:nvPr/>
        </p:nvSpPr>
        <p:spPr>
          <a:xfrm>
            <a:off x="3423138" y="5871542"/>
            <a:ext cx="204216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3600" dirty="0">
                <a:latin typeface="Courier" pitchFamily="2" charset="0"/>
              </a:rPr>
              <a:t> </a:t>
            </a:r>
            <a:r>
              <a:rPr lang="nb-NO" sz="3600" dirty="0" err="1">
                <a:latin typeface="Courier" pitchFamily="2" charset="0"/>
              </a:rPr>
              <a:t>costOfVacation</a:t>
            </a:r>
            <a:r>
              <a:rPr lang="nb-NO" sz="3600" dirty="0">
                <a:latin typeface="Courier" pitchFamily="2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</a:rPr>
              <a:t>12000</a:t>
            </a:r>
            <a:r>
              <a:rPr lang="nb-NO" sz="3600" dirty="0">
                <a:latin typeface="Courier" pitchFamily="2" charset="0"/>
              </a:rPr>
              <a:t>;</a:t>
            </a:r>
          </a:p>
          <a:p>
            <a:endParaRPr lang="nb-NO" sz="3600" dirty="0">
              <a:latin typeface="Courier" pitchFamily="2" charset="0"/>
            </a:endParaRPr>
          </a:p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3600" dirty="0">
                <a:latin typeface="Courier" pitchFamily="2" charset="0"/>
              </a:rPr>
              <a:t> </a:t>
            </a:r>
            <a:r>
              <a:rPr lang="nb-NO" sz="3600" dirty="0" err="1">
                <a:latin typeface="Courier" pitchFamily="2" charset="0"/>
              </a:rPr>
              <a:t>vacationSavings</a:t>
            </a:r>
            <a:r>
              <a:rPr lang="nb-NO" sz="3600" dirty="0">
                <a:latin typeface="Courier" pitchFamily="2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</a:rPr>
              <a:t>5600</a:t>
            </a:r>
            <a:r>
              <a:rPr lang="nb-NO" sz="3600" dirty="0">
                <a:latin typeface="Courier" pitchFamily="2" charset="0"/>
              </a:rPr>
              <a:t>;</a:t>
            </a:r>
          </a:p>
          <a:p>
            <a:br>
              <a:rPr lang="nb-NO" sz="3600" dirty="0">
                <a:latin typeface="Courier" pitchFamily="2" charset="0"/>
              </a:rPr>
            </a:br>
            <a:r>
              <a:rPr lang="nb-NO" sz="3600" dirty="0" err="1">
                <a:latin typeface="Courier" pitchFamily="2" charset="0"/>
              </a:rPr>
              <a:t>console.log</a:t>
            </a:r>
            <a:r>
              <a:rPr lang="nb-NO" sz="3600" dirty="0">
                <a:latin typeface="Courier" pitchFamily="2" charset="0"/>
              </a:rPr>
              <a:t>(</a:t>
            </a:r>
            <a:r>
              <a:rPr lang="nb-NO" sz="3600" dirty="0" err="1">
                <a:latin typeface="Courier" pitchFamily="2" charset="0"/>
              </a:rPr>
              <a:t>typeof</a:t>
            </a:r>
            <a:r>
              <a:rPr lang="nb-NO" sz="3600" dirty="0">
                <a:latin typeface="Courier" pitchFamily="2" charset="0"/>
              </a:rPr>
              <a:t>(</a:t>
            </a:r>
            <a:r>
              <a:rPr lang="nb-NO" sz="3600" b="1" dirty="0" err="1">
                <a:latin typeface="Courier" pitchFamily="2" charset="0"/>
              </a:rPr>
              <a:t>vacationSavings</a:t>
            </a:r>
            <a:r>
              <a:rPr lang="nb-NO" sz="3600" b="1" dirty="0">
                <a:latin typeface="Courier" pitchFamily="2" charset="0"/>
              </a:rPr>
              <a:t> &lt; </a:t>
            </a:r>
            <a:r>
              <a:rPr lang="nb-NO" sz="3600" b="1" dirty="0" err="1">
                <a:latin typeface="Courier" pitchFamily="2" charset="0"/>
              </a:rPr>
              <a:t>costOfVacation</a:t>
            </a:r>
            <a:r>
              <a:rPr lang="nb-NO" sz="3600" dirty="0">
                <a:latin typeface="Courier" pitchFamily="2" charset="0"/>
              </a:rPr>
              <a:t>));</a:t>
            </a:r>
          </a:p>
          <a:p>
            <a:endParaRPr lang="nb-NO" sz="3600" dirty="0">
              <a:latin typeface="Courier" pitchFamily="2" charset="0"/>
            </a:endParaRPr>
          </a:p>
          <a:p>
            <a:r>
              <a:rPr lang="nb-NO" sz="3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 I </a:t>
            </a:r>
            <a:r>
              <a:rPr lang="nb-NO" sz="3600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console</a:t>
            </a:r>
            <a:r>
              <a:rPr lang="nb-NO" sz="3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-vinduet vil det nå stå </a:t>
            </a:r>
            <a:r>
              <a:rPr lang="nb-NO" sz="3600" dirty="0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3600" dirty="0" err="1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boolean</a:t>
            </a:r>
            <a:r>
              <a:rPr lang="nb-NO" sz="3600" dirty="0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3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fordi </a:t>
            </a:r>
          </a:p>
          <a:p>
            <a:r>
              <a:rPr lang="nb-NO" sz="3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 testen </a:t>
            </a:r>
            <a:r>
              <a:rPr lang="nb-NO" sz="3600" dirty="0" err="1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vacationSavings</a:t>
            </a:r>
            <a:r>
              <a:rPr lang="nb-NO" sz="3600" dirty="0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 &lt; </a:t>
            </a:r>
            <a:r>
              <a:rPr lang="nb-NO" sz="3600" dirty="0" err="1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costOfVacation</a:t>
            </a:r>
            <a:r>
              <a:rPr lang="nb-NO" sz="3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 dette </a:t>
            </a:r>
            <a:r>
              <a:rPr lang="nb-NO" sz="3600" i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evalueres</a:t>
            </a:r>
            <a:r>
              <a:rPr lang="nb-NO" sz="3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til å  bli </a:t>
            </a:r>
            <a:r>
              <a:rPr lang="nb-NO" sz="3600" dirty="0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true</a:t>
            </a:r>
            <a:r>
              <a:rPr lang="nb-NO" sz="3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nb-NO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nb-NO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4108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4831423" y="7272347"/>
            <a:ext cx="14638605" cy="1604607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 algn="ctr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4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Alle tall (numeriske verdier) er datatypen </a:t>
            </a:r>
            <a:r>
              <a:rPr lang="nb-NO" sz="4400" i="1" dirty="0" err="1">
                <a:solidFill>
                  <a:schemeClr val="tx1">
                    <a:lumMod val="75000"/>
                  </a:schemeClr>
                </a:solidFill>
                <a:latin typeface="Courier" pitchFamily="2" charset="0"/>
                <a:cs typeface="Courier New" panose="02070309020205020404" pitchFamily="49" charset="0"/>
              </a:rPr>
              <a:t>number</a:t>
            </a:r>
            <a:endParaRPr lang="en-US" sz="2000" i="1" dirty="0">
              <a:solidFill>
                <a:schemeClr val="tx1">
                  <a:lumMod val="75000"/>
                </a:schemeClr>
              </a:solidFill>
              <a:latin typeface="Courier" pitchFamily="2" charset="0"/>
              <a:ea typeface="Source Sans Pro"/>
              <a:cs typeface="Courier New" panose="02070309020205020404" pitchFamily="49" charset="0"/>
              <a:sym typeface="Source Sans Pro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5915671" y="5430909"/>
            <a:ext cx="12590990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Datatype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detalj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6400" dirty="0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number</a:t>
            </a:r>
          </a:p>
        </p:txBody>
      </p:sp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557109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770E61-6C08-9F40-850A-CAB61DFED2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3175" y="0"/>
            <a:ext cx="24384000" cy="13716000"/>
          </a:xfrm>
          <a:prstGeom prst="rect">
            <a:avLst/>
          </a:prstGeom>
          <a:solidFill>
            <a:schemeClr val="bg2">
              <a:alpha val="63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Shape 30"/>
          <p:cNvSpPr txBox="1"/>
          <p:nvPr/>
        </p:nvSpPr>
        <p:spPr>
          <a:xfrm>
            <a:off x="10522912" y="7130271"/>
            <a:ext cx="12231579" cy="27289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5416"/>
              </a:lnSpc>
              <a:spcBef>
                <a:spcPts val="0"/>
              </a:spcBef>
              <a:buSzPct val="25000"/>
              <a:buNone/>
            </a:pPr>
            <a:r>
              <a:rPr lang="en-US" sz="4800" b="1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Introduksjon</a:t>
            </a:r>
            <a:r>
              <a:rPr lang="en-US" sz="4800" b="1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b="1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4800" b="1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b="1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Programmering</a:t>
            </a:r>
            <a:endParaRPr lang="en-US" sz="4800" b="1" dirty="0">
              <a:solidFill>
                <a:schemeClr val="tx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40555"/>
              </a:lnSpc>
              <a:spcBef>
                <a:spcPts val="0"/>
              </a:spcBef>
              <a:buSzPct val="25000"/>
              <a:buNone/>
            </a:pPr>
            <a:r>
              <a:rPr lang="en-US" sz="36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Forelesning</a:t>
            </a:r>
            <a:r>
              <a:rPr lang="en-US" sz="36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3: </a:t>
            </a:r>
            <a:r>
              <a:rPr lang="en-US" sz="36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Variabler</a:t>
            </a:r>
            <a:r>
              <a:rPr lang="en-US" sz="36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36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datatyper</a:t>
            </a:r>
            <a:endParaRPr lang="en-US" sz="3600" dirty="0">
              <a:solidFill>
                <a:schemeClr val="tx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40555"/>
              </a:lnSpc>
              <a:spcBef>
                <a:spcPts val="0"/>
              </a:spcBef>
              <a:buSzPct val="25000"/>
              <a:buNone/>
            </a:pPr>
            <a:endParaRPr lang="en-US" sz="3600" dirty="0">
              <a:solidFill>
                <a:schemeClr val="tx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40555"/>
              </a:lnSpc>
              <a:spcBef>
                <a:spcPts val="0"/>
              </a:spcBef>
              <a:buSzPct val="25000"/>
              <a:buNone/>
            </a:pPr>
            <a:r>
              <a:rPr lang="en-US" sz="20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Foreleser</a:t>
            </a:r>
            <a:r>
              <a:rPr lang="en-US" sz="20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: Andreas Biørn-Hansen</a:t>
            </a:r>
          </a:p>
        </p:txBody>
      </p:sp>
      <p:sp>
        <p:nvSpPr>
          <p:cNvPr id="31" name="Shape 31"/>
          <p:cNvSpPr txBox="1"/>
          <p:nvPr/>
        </p:nvSpPr>
        <p:spPr>
          <a:xfrm>
            <a:off x="9572434" y="4742916"/>
            <a:ext cx="9351669" cy="2477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55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PGR102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B29660-081A-164A-A533-26C0CE4EED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435"/>
          <a:stretch/>
        </p:blipFill>
        <p:spPr>
          <a:xfrm>
            <a:off x="3990706" y="4640828"/>
            <a:ext cx="4595258" cy="49514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98ED2B-F587-1E4F-B01D-713604EC8E9D}"/>
              </a:ext>
            </a:extLst>
          </p:cNvPr>
          <p:cNvSpPr/>
          <p:nvPr/>
        </p:nvSpPr>
        <p:spPr>
          <a:xfrm>
            <a:off x="231825" y="13175250"/>
            <a:ext cx="24737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1200" dirty="0">
                <a:solidFill>
                  <a:schemeClr val="tx2"/>
                </a:solidFill>
              </a:rPr>
              <a:t>Hentet fra </a:t>
            </a:r>
            <a:r>
              <a:rPr lang="nb-NO" sz="1200" dirty="0" err="1">
                <a:solidFill>
                  <a:schemeClr val="tx2"/>
                </a:solidFill>
              </a:rPr>
              <a:t>https</a:t>
            </a:r>
            <a:r>
              <a:rPr lang="nb-NO" sz="1200" dirty="0">
                <a:solidFill>
                  <a:schemeClr val="tx2"/>
                </a:solidFill>
              </a:rPr>
              <a:t>://</a:t>
            </a:r>
            <a:r>
              <a:rPr lang="nb-NO" sz="1200" dirty="0" err="1">
                <a:solidFill>
                  <a:schemeClr val="tx2"/>
                </a:solidFill>
              </a:rPr>
              <a:t>whvn.cc</a:t>
            </a:r>
            <a:r>
              <a:rPr lang="nb-NO" sz="1200" dirty="0">
                <a:solidFill>
                  <a:schemeClr val="tx2"/>
                </a:solidFill>
              </a:rPr>
              <a:t>/120534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6E03E4-0710-554C-89F2-6AE424F763B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100000"/>
                    </a14:imgEffect>
                    <a14:imgEffect>
                      <a14:colorTemperature colorTemp="5037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37200"/>
          <a:stretch/>
        </p:blipFill>
        <p:spPr>
          <a:xfrm>
            <a:off x="1518424" y="340117"/>
            <a:ext cx="1445081" cy="9313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4E9110-F59E-604F-BC08-6D82D49EF7F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rcRect l="-6029" t="-7084" r="63544" b="281"/>
          <a:stretch/>
        </p:blipFill>
        <p:spPr>
          <a:xfrm>
            <a:off x="1021468" y="434051"/>
            <a:ext cx="457200" cy="46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9904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9FDFC6-7FFD-8040-856C-A8BAB7736322}"/>
              </a:ext>
            </a:extLst>
          </p:cNvPr>
          <p:cNvSpPr/>
          <p:nvPr/>
        </p:nvSpPr>
        <p:spPr>
          <a:xfrm>
            <a:off x="13742100" y="4922306"/>
            <a:ext cx="10330475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000" dirty="0">
                <a:latin typeface="Courier" pitchFamily="2" charset="0"/>
              </a:rPr>
              <a:t> </a:t>
            </a:r>
            <a:r>
              <a:rPr lang="nb-NO" sz="4000" dirty="0" err="1">
                <a:latin typeface="Courier" pitchFamily="2" charset="0"/>
              </a:rPr>
              <a:t>monthsInAYear</a:t>
            </a:r>
            <a:r>
              <a:rPr lang="nb-NO" sz="4000" dirty="0">
                <a:latin typeface="Courier" pitchFamily="2" charset="0"/>
              </a:rPr>
              <a:t> = </a:t>
            </a:r>
            <a:r>
              <a:rPr lang="nb-NO" sz="4000" dirty="0">
                <a:solidFill>
                  <a:srgbClr val="09885A"/>
                </a:solidFill>
                <a:latin typeface="Courier" pitchFamily="2" charset="0"/>
              </a:rPr>
              <a:t>12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  <a:p>
            <a:endParaRPr lang="nb-NO" sz="4000" dirty="0">
              <a:solidFill>
                <a:schemeClr val="bg2"/>
              </a:solidFill>
              <a:latin typeface="Courier" pitchFamily="2" charset="0"/>
            </a:endParaRPr>
          </a:p>
          <a:p>
            <a:endParaRPr lang="nb-NO" sz="4000" dirty="0">
              <a:solidFill>
                <a:srgbClr val="0000FF"/>
              </a:solidFill>
              <a:latin typeface="Courier" pitchFamily="2" charset="0"/>
            </a:endParaRPr>
          </a:p>
          <a:p>
            <a:endParaRPr lang="nb-NO" sz="40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000" dirty="0">
                <a:latin typeface="Courier" pitchFamily="2" charset="0"/>
              </a:rPr>
              <a:t> pi = </a:t>
            </a:r>
            <a:r>
              <a:rPr lang="nb-NO" sz="4000" dirty="0">
                <a:solidFill>
                  <a:srgbClr val="09885A"/>
                </a:solidFill>
                <a:latin typeface="Courier" pitchFamily="2" charset="0"/>
              </a:rPr>
              <a:t>3.14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</p:txBody>
      </p:sp>
      <p:sp>
        <p:nvSpPr>
          <p:cNvPr id="3" name="Shape 149">
            <a:extLst>
              <a:ext uri="{FF2B5EF4-FFF2-40B4-BE49-F238E27FC236}">
                <a16:creationId xmlns:a16="http://schemas.microsoft.com/office/drawing/2014/main" id="{83A34BAD-B88D-A147-B753-927248AC45B7}"/>
              </a:ext>
            </a:extLst>
          </p:cNvPr>
          <p:cNvSpPr txBox="1"/>
          <p:nvPr/>
        </p:nvSpPr>
        <p:spPr>
          <a:xfrm>
            <a:off x="2335436" y="2974844"/>
            <a:ext cx="10804093" cy="829613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nb-NO" sz="4800" b="1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Heltall og flyttall</a:t>
            </a:r>
          </a:p>
          <a:p>
            <a:pPr lvl="0">
              <a:buSzPct val="25000"/>
            </a:pPr>
            <a:r>
              <a:rPr lang="nb-NO" sz="32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Engelsk: </a:t>
            </a:r>
            <a:r>
              <a:rPr lang="nb-NO" sz="3200" dirty="0" err="1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Integer</a:t>
            </a:r>
            <a:r>
              <a:rPr lang="nb-NO" sz="32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 and </a:t>
            </a:r>
            <a:r>
              <a:rPr lang="nb-NO" sz="3200" dirty="0" err="1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floating-point</a:t>
            </a:r>
            <a:r>
              <a:rPr lang="nb-NO" sz="32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, eller «</a:t>
            </a:r>
            <a:r>
              <a:rPr lang="nb-NO" sz="3200" dirty="0" err="1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int</a:t>
            </a:r>
            <a:r>
              <a:rPr lang="nb-NO" sz="32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» og «float»</a:t>
            </a:r>
          </a:p>
          <a:p>
            <a:pPr lvl="0">
              <a:buSzPct val="25000"/>
            </a:pPr>
            <a:endParaRPr lang="nb-NO" sz="3200" dirty="0">
              <a:solidFill>
                <a:schemeClr val="dk2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Wingdings" pitchFamily="2" charset="2"/>
            </a:endParaRPr>
          </a:p>
          <a:p>
            <a:pPr lvl="0">
              <a:buSzPct val="25000"/>
            </a:pPr>
            <a:endParaRPr lang="nb-NO" sz="3200" dirty="0">
              <a:solidFill>
                <a:schemeClr val="dk2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Wingdings" pitchFamily="2" charset="2"/>
            </a:endParaRPr>
          </a:p>
          <a:p>
            <a:pPr lvl="0">
              <a:buSzPct val="25000"/>
            </a:pPr>
            <a:r>
              <a:rPr lang="nb-NO" sz="32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Et heltall er et tall </a:t>
            </a:r>
            <a:r>
              <a:rPr lang="nb-NO" sz="3200" i="1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uten</a:t>
            </a:r>
            <a:r>
              <a:rPr lang="nb-NO" sz="32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 desimaler. Det er et </a:t>
            </a:r>
            <a:r>
              <a:rPr lang="nb-NO" sz="3200" i="1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helt</a:t>
            </a:r>
            <a:r>
              <a:rPr lang="nb-NO" sz="32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 tall!  </a:t>
            </a:r>
          </a:p>
          <a:p>
            <a:pPr lvl="0">
              <a:buSzPct val="25000"/>
            </a:pPr>
            <a:endParaRPr lang="nb-NO" sz="3200" dirty="0">
              <a:solidFill>
                <a:schemeClr val="dk2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Wingdings" pitchFamily="2" charset="2"/>
            </a:endParaRPr>
          </a:p>
          <a:p>
            <a:pPr lvl="0">
              <a:buSzPct val="25000"/>
            </a:pPr>
            <a:endParaRPr lang="nb-NO" sz="3200" dirty="0">
              <a:solidFill>
                <a:schemeClr val="dk2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Wingdings" pitchFamily="2" charset="2"/>
            </a:endParaRPr>
          </a:p>
          <a:p>
            <a:pPr lvl="0">
              <a:buSzPct val="25000"/>
            </a:pPr>
            <a:endParaRPr lang="nb-NO" sz="3200" dirty="0">
              <a:solidFill>
                <a:schemeClr val="dk2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Wingdings" pitchFamily="2" charset="2"/>
            </a:endParaRPr>
          </a:p>
          <a:p>
            <a:pPr lvl="0">
              <a:buSzPct val="25000"/>
            </a:pPr>
            <a:r>
              <a:rPr lang="nb-NO" sz="32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Et flyttall er et tall </a:t>
            </a:r>
            <a:r>
              <a:rPr lang="nb-NO" sz="3200" i="1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med</a:t>
            </a:r>
            <a:r>
              <a:rPr lang="nb-NO" sz="32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 desimaler. Det kalles flyttall fordi kommaet kan «flyte» mellom tallene.                         </a:t>
            </a:r>
          </a:p>
        </p:txBody>
      </p:sp>
    </p:spTree>
    <p:extLst>
      <p:ext uri="{BB962C8B-B14F-4D97-AF65-F5344CB8AC3E}">
        <p14:creationId xmlns:p14="http://schemas.microsoft.com/office/powerpoint/2010/main" val="13513574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7B1A7D1-AE18-714B-8907-7A0DCFD72075}"/>
              </a:ext>
            </a:extLst>
          </p:cNvPr>
          <p:cNvGrpSpPr/>
          <p:nvPr/>
        </p:nvGrpSpPr>
        <p:grpSpPr>
          <a:xfrm>
            <a:off x="4264225" y="6385896"/>
            <a:ext cx="5936932" cy="1024536"/>
            <a:chOff x="3017925" y="5829309"/>
            <a:chExt cx="5936932" cy="102453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C455C71-9FA0-1F4E-A4A9-B230DAD69C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17925" y="5829309"/>
              <a:ext cx="1024536" cy="1024536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6FCB048-73F7-7346-AD25-776A7441D0A5}"/>
                </a:ext>
              </a:extLst>
            </p:cNvPr>
            <p:cNvSpPr/>
            <p:nvPr/>
          </p:nvSpPr>
          <p:spPr>
            <a:xfrm>
              <a:off x="4333079" y="6018411"/>
              <a:ext cx="462177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var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year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9885A"/>
                  </a:solidFill>
                  <a:latin typeface="Courier" pitchFamily="2" charset="0"/>
                  <a:ea typeface="Menlo" panose="020B0609030804020204" pitchFamily="49" charset="0"/>
                  <a:cs typeface="Courier New" panose="02070309020205020404" pitchFamily="49" charset="0"/>
                </a:rPr>
                <a:t>2018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A2CCC46-CF9B-7545-8500-8E2A297EF0FF}"/>
              </a:ext>
            </a:extLst>
          </p:cNvPr>
          <p:cNvGrpSpPr/>
          <p:nvPr/>
        </p:nvGrpSpPr>
        <p:grpSpPr>
          <a:xfrm>
            <a:off x="4082529" y="7973009"/>
            <a:ext cx="6118628" cy="1387928"/>
            <a:chOff x="2836229" y="7416422"/>
            <a:chExt cx="6118628" cy="138792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6F35729-73E3-C641-BAF1-77B57E7B7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36229" y="7416422"/>
              <a:ext cx="1387928" cy="1387928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34C9DF2-C4C7-124B-9E7C-E6EB4E685090}"/>
                </a:ext>
              </a:extLst>
            </p:cNvPr>
            <p:cNvSpPr/>
            <p:nvPr/>
          </p:nvSpPr>
          <p:spPr>
            <a:xfrm>
              <a:off x="4333079" y="7836208"/>
              <a:ext cx="462177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int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year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9885A"/>
                  </a:solidFill>
                  <a:latin typeface="Courier" pitchFamily="2" charset="0"/>
                  <a:ea typeface="Menlo" panose="020B0609030804020204" pitchFamily="49" charset="0"/>
                  <a:cs typeface="Courier New" panose="02070309020205020404" pitchFamily="49" charset="0"/>
                </a:rPr>
                <a:t>2018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EC21D11-557E-6A45-A17B-E06467602462}"/>
              </a:ext>
            </a:extLst>
          </p:cNvPr>
          <p:cNvGrpSpPr/>
          <p:nvPr/>
        </p:nvGrpSpPr>
        <p:grpSpPr>
          <a:xfrm>
            <a:off x="4257649" y="10156620"/>
            <a:ext cx="5943508" cy="1108150"/>
            <a:chOff x="3011349" y="9600033"/>
            <a:chExt cx="5943508" cy="110815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1FDFA88-AF87-824C-9D84-696506F9EFDE}"/>
                </a:ext>
              </a:extLst>
            </p:cNvPr>
            <p:cNvSpPr/>
            <p:nvPr/>
          </p:nvSpPr>
          <p:spPr>
            <a:xfrm>
              <a:off x="4333079" y="9781957"/>
              <a:ext cx="462177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int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year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9885A"/>
                  </a:solidFill>
                  <a:latin typeface="Courier" pitchFamily="2" charset="0"/>
                  <a:ea typeface="Menlo" panose="020B0609030804020204" pitchFamily="49" charset="0"/>
                  <a:cs typeface="Courier New" panose="02070309020205020404" pitchFamily="49" charset="0"/>
                </a:rPr>
                <a:t>2018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5940D9-2962-A042-87E6-AFCFEC74D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11349" y="9600033"/>
              <a:ext cx="1031112" cy="1108150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B108FA-3A4A-7D4D-8DCF-858B6FAE9908}"/>
              </a:ext>
            </a:extLst>
          </p:cNvPr>
          <p:cNvGrpSpPr/>
          <p:nvPr/>
        </p:nvGrpSpPr>
        <p:grpSpPr>
          <a:xfrm>
            <a:off x="14126796" y="6385896"/>
            <a:ext cx="5382293" cy="1024536"/>
            <a:chOff x="14126796" y="5829309"/>
            <a:chExt cx="5382293" cy="102453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3BA8D41-C270-7241-8ACE-4F9EF2CB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126796" y="5829309"/>
              <a:ext cx="1024536" cy="1024536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1DD9647-746C-F343-B8BD-AA1807408771}"/>
                </a:ext>
              </a:extLst>
            </p:cNvPr>
            <p:cNvSpPr/>
            <p:nvPr/>
          </p:nvSpPr>
          <p:spPr>
            <a:xfrm>
              <a:off x="15441950" y="6018411"/>
              <a:ext cx="4067139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var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pi = </a:t>
              </a:r>
              <a:r>
                <a:rPr lang="nb-NO" sz="3600" dirty="0">
                  <a:solidFill>
                    <a:srgbClr val="09885A"/>
                  </a:solidFill>
                  <a:latin typeface="Courier" pitchFamily="2" charset="0"/>
                  <a:ea typeface="Menlo" panose="020B0609030804020204" pitchFamily="49" charset="0"/>
                  <a:cs typeface="Courier New" panose="02070309020205020404" pitchFamily="49" charset="0"/>
                </a:rPr>
                <a:t>3.14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1DCDE78-20D1-F244-A2CC-2FBD782AD915}"/>
              </a:ext>
            </a:extLst>
          </p:cNvPr>
          <p:cNvGrpSpPr/>
          <p:nvPr/>
        </p:nvGrpSpPr>
        <p:grpSpPr>
          <a:xfrm>
            <a:off x="13945100" y="7973009"/>
            <a:ext cx="6395948" cy="1387928"/>
            <a:chOff x="13945100" y="7416422"/>
            <a:chExt cx="6395948" cy="1387928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D1E33F6-AB55-B941-B002-C4497AFB4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945100" y="7416422"/>
              <a:ext cx="1387928" cy="1387928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F6A7C74-0F4B-CB44-A0FB-D79A8069479C}"/>
                </a:ext>
              </a:extLst>
            </p:cNvPr>
            <p:cNvSpPr/>
            <p:nvPr/>
          </p:nvSpPr>
          <p:spPr>
            <a:xfrm>
              <a:off x="15441950" y="7836208"/>
              <a:ext cx="489909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float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pi = </a:t>
              </a:r>
              <a:r>
                <a:rPr lang="nb-NO" sz="3600" dirty="0">
                  <a:solidFill>
                    <a:srgbClr val="09885A"/>
                  </a:solidFill>
                  <a:latin typeface="Courier" pitchFamily="2" charset="0"/>
                  <a:ea typeface="Menlo" panose="020B0609030804020204" pitchFamily="49" charset="0"/>
                  <a:cs typeface="Courier New" panose="02070309020205020404" pitchFamily="49" charset="0"/>
                </a:rPr>
                <a:t>3.14f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4009E0A-96EE-8E4A-B648-9678A5B9DAA0}"/>
              </a:ext>
            </a:extLst>
          </p:cNvPr>
          <p:cNvGrpSpPr/>
          <p:nvPr/>
        </p:nvGrpSpPr>
        <p:grpSpPr>
          <a:xfrm>
            <a:off x="14120220" y="10156620"/>
            <a:ext cx="6220828" cy="1108150"/>
            <a:chOff x="14120220" y="9600033"/>
            <a:chExt cx="6220828" cy="110815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E2B735D-6DBA-B24E-9196-AA26BDA04D88}"/>
                </a:ext>
              </a:extLst>
            </p:cNvPr>
            <p:cNvSpPr/>
            <p:nvPr/>
          </p:nvSpPr>
          <p:spPr>
            <a:xfrm>
              <a:off x="15441950" y="9781957"/>
              <a:ext cx="489909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float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pi = </a:t>
              </a:r>
              <a:r>
                <a:rPr lang="nb-NO" sz="3600" dirty="0">
                  <a:solidFill>
                    <a:srgbClr val="09885A"/>
                  </a:solidFill>
                  <a:latin typeface="Courier" pitchFamily="2" charset="0"/>
                  <a:ea typeface="Menlo" panose="020B0609030804020204" pitchFamily="49" charset="0"/>
                  <a:cs typeface="Courier New" panose="02070309020205020404" pitchFamily="49" charset="0"/>
                </a:rPr>
                <a:t>3.14F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F055AB7-1404-E944-90C4-DAE2F890D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120220" y="9600033"/>
              <a:ext cx="1031112" cy="1108150"/>
            </a:xfrm>
            <a:prstGeom prst="rect">
              <a:avLst/>
            </a:prstGeom>
          </p:spPr>
        </p:pic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E03DD5-1E07-934B-AB52-239CDCEC1353}"/>
              </a:ext>
            </a:extLst>
          </p:cNvPr>
          <p:cNvCxnSpPr/>
          <p:nvPr/>
        </p:nvCxnSpPr>
        <p:spPr>
          <a:xfrm>
            <a:off x="12575840" y="4765788"/>
            <a:ext cx="0" cy="69886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AB1A99E-9617-3742-9704-4136CCFCE5DC}"/>
              </a:ext>
            </a:extLst>
          </p:cNvPr>
          <p:cNvSpPr/>
          <p:nvPr/>
        </p:nvSpPr>
        <p:spPr>
          <a:xfrm>
            <a:off x="4257649" y="4769358"/>
            <a:ext cx="316625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200" b="1" u="sng" dirty="0"/>
              <a:t>Heltall (</a:t>
            </a:r>
            <a:r>
              <a:rPr lang="nb-NO" sz="3200" b="1" u="sng" dirty="0" err="1"/>
              <a:t>integer</a:t>
            </a:r>
            <a:r>
              <a:rPr lang="nb-NO" sz="3200" b="1" u="sng" dirty="0"/>
              <a:t>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154B03F-4E8F-CA48-A0C4-8231DBFA17A7}"/>
              </a:ext>
            </a:extLst>
          </p:cNvPr>
          <p:cNvSpPr/>
          <p:nvPr/>
        </p:nvSpPr>
        <p:spPr>
          <a:xfrm>
            <a:off x="13945100" y="4765788"/>
            <a:ext cx="27542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200" b="1" u="sng" dirty="0"/>
              <a:t>Flyttall (float)</a:t>
            </a:r>
          </a:p>
        </p:txBody>
      </p:sp>
      <p:sp>
        <p:nvSpPr>
          <p:cNvPr id="24" name="Shape 182">
            <a:extLst>
              <a:ext uri="{FF2B5EF4-FFF2-40B4-BE49-F238E27FC236}">
                <a16:creationId xmlns:a16="http://schemas.microsoft.com/office/drawing/2014/main" id="{5C3FD141-2E4D-9341-A925-58B6E6F9B3C2}"/>
              </a:ext>
            </a:extLst>
          </p:cNvPr>
          <p:cNvSpPr txBox="1"/>
          <p:nvPr/>
        </p:nvSpPr>
        <p:spPr>
          <a:xfrm>
            <a:off x="3017925" y="2061755"/>
            <a:ext cx="13679814" cy="11713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JavaScript </a:t>
            </a:r>
            <a:r>
              <a:rPr lang="en-US" sz="60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number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sammenlignet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med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andre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språk</a:t>
            </a:r>
            <a:endParaRPr lang="en-US" sz="6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6188CE2-B290-5A4B-9425-F6948CBB69AF}"/>
              </a:ext>
            </a:extLst>
          </p:cNvPr>
          <p:cNvSpPr/>
          <p:nvPr/>
        </p:nvSpPr>
        <p:spPr>
          <a:xfrm>
            <a:off x="11881690" y="6704112"/>
            <a:ext cx="6142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2018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849847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9FDFC6-7FFD-8040-856C-A8BAB7736322}"/>
              </a:ext>
            </a:extLst>
          </p:cNvPr>
          <p:cNvSpPr/>
          <p:nvPr/>
        </p:nvSpPr>
        <p:spPr>
          <a:xfrm>
            <a:off x="3379303" y="5110141"/>
            <a:ext cx="2059387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2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3200" dirty="0">
                <a:latin typeface="Courier" pitchFamily="2" charset="0"/>
              </a:rPr>
              <a:t> </a:t>
            </a:r>
            <a:r>
              <a:rPr lang="nb-NO" sz="3200" dirty="0" err="1">
                <a:latin typeface="Courier" pitchFamily="2" charset="0"/>
              </a:rPr>
              <a:t>monthsInAYear</a:t>
            </a:r>
            <a:r>
              <a:rPr lang="nb-NO" sz="3200" dirty="0">
                <a:latin typeface="Courier" pitchFamily="2" charset="0"/>
              </a:rPr>
              <a:t> = </a:t>
            </a:r>
            <a:r>
              <a:rPr lang="nb-NO" sz="3200" dirty="0">
                <a:solidFill>
                  <a:srgbClr val="09885A"/>
                </a:solidFill>
                <a:latin typeface="Courier" pitchFamily="2" charset="0"/>
              </a:rPr>
              <a:t>12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;</a:t>
            </a:r>
            <a:endParaRPr lang="nb-NO" sz="32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32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3200" dirty="0">
                <a:latin typeface="Courier" pitchFamily="2" charset="0"/>
              </a:rPr>
              <a:t> pi = </a:t>
            </a:r>
            <a:r>
              <a:rPr lang="nb-NO" sz="3200" dirty="0">
                <a:solidFill>
                  <a:srgbClr val="09885A"/>
                </a:solidFill>
                <a:latin typeface="Courier" pitchFamily="2" charset="0"/>
              </a:rPr>
              <a:t>3.14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  <a:p>
            <a:endParaRPr lang="nb-NO" sz="3200" dirty="0">
              <a:solidFill>
                <a:schemeClr val="bg2"/>
              </a:solidFill>
              <a:latin typeface="Courier" pitchFamily="2" charset="0"/>
            </a:endParaRPr>
          </a:p>
          <a:p>
            <a:r>
              <a:rPr lang="nb-NO" sz="32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3200" dirty="0">
                <a:solidFill>
                  <a:srgbClr val="A31515"/>
                </a:solidFill>
                <a:latin typeface="Courier" pitchFamily="2" charset="0"/>
              </a:rPr>
              <a:t>"Variabelen </a:t>
            </a:r>
            <a:r>
              <a:rPr lang="nb-NO" sz="3200" b="1" dirty="0" err="1">
                <a:solidFill>
                  <a:srgbClr val="A31515"/>
                </a:solidFill>
                <a:latin typeface="Courier" pitchFamily="2" charset="0"/>
              </a:rPr>
              <a:t>monthsInAYear</a:t>
            </a:r>
            <a:r>
              <a:rPr lang="nb-NO" sz="3200" dirty="0">
                <a:solidFill>
                  <a:srgbClr val="A31515"/>
                </a:solidFill>
                <a:latin typeface="Courier" pitchFamily="2" charset="0"/>
              </a:rPr>
              <a:t> er av typen: " 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+ </a:t>
            </a:r>
            <a:r>
              <a:rPr lang="nb-NO" sz="3200" dirty="0" err="1">
                <a:solidFill>
                  <a:srgbClr val="0000FF"/>
                </a:solidFill>
                <a:latin typeface="Courier" pitchFamily="2" charset="0"/>
              </a:rPr>
              <a:t>typeof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3200" dirty="0" err="1">
                <a:solidFill>
                  <a:schemeClr val="bg2"/>
                </a:solidFill>
                <a:latin typeface="Courier" pitchFamily="2" charset="0"/>
              </a:rPr>
              <a:t>monthsInAYear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));</a:t>
            </a:r>
          </a:p>
          <a:p>
            <a:endParaRPr lang="nb-NO" sz="3200" dirty="0">
              <a:solidFill>
                <a:schemeClr val="bg2"/>
              </a:solidFill>
              <a:latin typeface="Courier" pitchFamily="2" charset="0"/>
            </a:endParaRPr>
          </a:p>
          <a:p>
            <a:r>
              <a:rPr lang="nb-NO" sz="32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3200" dirty="0">
                <a:solidFill>
                  <a:srgbClr val="A31515"/>
                </a:solidFill>
                <a:latin typeface="Courier" pitchFamily="2" charset="0"/>
              </a:rPr>
              <a:t>"Variabelen </a:t>
            </a:r>
            <a:r>
              <a:rPr lang="nb-NO" sz="3200" b="1" dirty="0">
                <a:solidFill>
                  <a:srgbClr val="A31515"/>
                </a:solidFill>
                <a:latin typeface="Courier" pitchFamily="2" charset="0"/>
              </a:rPr>
              <a:t>pi</a:t>
            </a:r>
            <a:r>
              <a:rPr lang="nb-NO" sz="3200" dirty="0">
                <a:solidFill>
                  <a:srgbClr val="A31515"/>
                </a:solidFill>
                <a:latin typeface="Courier" pitchFamily="2" charset="0"/>
              </a:rPr>
              <a:t> er av typen: " 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+ </a:t>
            </a:r>
            <a:r>
              <a:rPr lang="nb-NO" sz="3200" dirty="0" err="1">
                <a:solidFill>
                  <a:srgbClr val="0000FF"/>
                </a:solidFill>
                <a:latin typeface="Courier" pitchFamily="2" charset="0"/>
              </a:rPr>
              <a:t>typeof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(pi));</a:t>
            </a:r>
          </a:p>
          <a:p>
            <a:endParaRPr lang="nb-NO" sz="32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3" name="Shape 149">
            <a:extLst>
              <a:ext uri="{FF2B5EF4-FFF2-40B4-BE49-F238E27FC236}">
                <a16:creationId xmlns:a16="http://schemas.microsoft.com/office/drawing/2014/main" id="{83A34BAD-B88D-A147-B753-927248AC45B7}"/>
              </a:ext>
            </a:extLst>
          </p:cNvPr>
          <p:cNvSpPr txBox="1"/>
          <p:nvPr/>
        </p:nvSpPr>
        <p:spPr>
          <a:xfrm>
            <a:off x="3379305" y="2974843"/>
            <a:ext cx="11406664" cy="15176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nb-NO" sz="4000" b="1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JavaScript er ikke så nøye på heltall og flyttall</a:t>
            </a:r>
          </a:p>
          <a:p>
            <a:pPr lvl="0">
              <a:buSzPct val="25000"/>
            </a:pPr>
            <a:endParaRPr lang="nb-NO" sz="4000" b="1" dirty="0">
              <a:solidFill>
                <a:schemeClr val="dk2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Wingdings" pitchFamily="2" charset="2"/>
            </a:endParaRPr>
          </a:p>
          <a:p>
            <a:pPr lvl="0">
              <a:buSzPct val="25000"/>
            </a:pPr>
            <a:r>
              <a:rPr lang="nb-NO" sz="28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I JavaScript er alle numeriske verdier datatypen </a:t>
            </a:r>
            <a:r>
              <a:rPr lang="nb-NO" sz="2800" b="1" dirty="0" err="1">
                <a:solidFill>
                  <a:schemeClr val="dk2"/>
                </a:solidFill>
                <a:latin typeface="Courier" pitchFamily="2" charset="0"/>
                <a:ea typeface="Montserrat"/>
                <a:cs typeface="Arial" panose="020B0604020202020204" pitchFamily="34" charset="0"/>
                <a:sym typeface="Wingdings" pitchFamily="2" charset="2"/>
              </a:rPr>
              <a:t>number</a:t>
            </a:r>
            <a:r>
              <a:rPr lang="nb-NO" sz="28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! Eksempel:</a:t>
            </a:r>
          </a:p>
          <a:p>
            <a:pPr lvl="0">
              <a:buSzPct val="25000"/>
            </a:pPr>
            <a:endParaRPr lang="nb-NO" sz="3200" dirty="0">
              <a:solidFill>
                <a:schemeClr val="dk2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Wingdings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7D0E85-C1E3-E345-8651-946736FCA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304" y="9193292"/>
            <a:ext cx="10446807" cy="221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3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49">
            <a:extLst>
              <a:ext uri="{FF2B5EF4-FFF2-40B4-BE49-F238E27FC236}">
                <a16:creationId xmlns:a16="http://schemas.microsoft.com/office/drawing/2014/main" id="{83A34BAD-B88D-A147-B753-927248AC45B7}"/>
              </a:ext>
            </a:extLst>
          </p:cNvPr>
          <p:cNvSpPr txBox="1"/>
          <p:nvPr/>
        </p:nvSpPr>
        <p:spPr>
          <a:xfrm>
            <a:off x="2335433" y="2543299"/>
            <a:ext cx="21543470" cy="13983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nb-NO" sz="40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Man vil at verdier skal være numeriske når man skal gjøre aritmetiske operasjoner! </a:t>
            </a:r>
          </a:p>
          <a:p>
            <a:pPr lvl="0">
              <a:buSzPct val="25000"/>
            </a:pPr>
            <a:r>
              <a:rPr lang="nb-NO" sz="40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Aritmetiske operasjoner innebærer addisjon, subtraksjon, multiplikasjon, divisjon, og et par til.</a:t>
            </a:r>
          </a:p>
          <a:p>
            <a:pPr lvl="0">
              <a:buSzPct val="25000"/>
            </a:pPr>
            <a:endParaRPr lang="nb-NO" sz="4000" dirty="0">
              <a:solidFill>
                <a:schemeClr val="dk2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Wingdings" pitchFamily="2" charset="2"/>
            </a:endParaRPr>
          </a:p>
          <a:p>
            <a:pPr lvl="0">
              <a:buSzPct val="25000"/>
            </a:pPr>
            <a:r>
              <a:rPr lang="nb-NO" sz="40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Wingdings" pitchFamily="2" charset="2"/>
              </a:rPr>
              <a:t>I kode brukes operatorene + - * /, som vist i eksemplene: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8C0CFF-C2FA-7547-95F7-A8065EC3F85C}"/>
              </a:ext>
            </a:extLst>
          </p:cNvPr>
          <p:cNvSpPr/>
          <p:nvPr/>
        </p:nvSpPr>
        <p:spPr>
          <a:xfrm>
            <a:off x="2335434" y="5909053"/>
            <a:ext cx="12188825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000" dirty="0" err="1">
                <a:latin typeface="Courier" pitchFamily="2" charset="0"/>
              </a:rPr>
              <a:t>hoursOfLecturing</a:t>
            </a:r>
            <a:r>
              <a:rPr lang="nb-NO" sz="4000" dirty="0">
                <a:latin typeface="Courier" pitchFamily="2" charset="0"/>
              </a:rPr>
              <a:t> = </a:t>
            </a:r>
            <a:r>
              <a:rPr lang="nb-NO" sz="4000" dirty="0">
                <a:solidFill>
                  <a:srgbClr val="09885A"/>
                </a:solidFill>
                <a:latin typeface="Courier" pitchFamily="2" charset="0"/>
              </a:rPr>
              <a:t>48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C18E3B-0E59-EE49-80CD-BC9224135298}"/>
              </a:ext>
            </a:extLst>
          </p:cNvPr>
          <p:cNvSpPr/>
          <p:nvPr/>
        </p:nvSpPr>
        <p:spPr>
          <a:xfrm>
            <a:off x="2335434" y="6749700"/>
            <a:ext cx="12188825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000" dirty="0" err="1">
                <a:latin typeface="Courier" pitchFamily="2" charset="0"/>
              </a:rPr>
              <a:t>hoursOfSelfStudy</a:t>
            </a:r>
            <a:r>
              <a:rPr lang="nb-NO" sz="4000" dirty="0">
                <a:latin typeface="Courier" pitchFamily="2" charset="0"/>
              </a:rPr>
              <a:t> = </a:t>
            </a:r>
            <a:r>
              <a:rPr lang="nb-NO" sz="4000" dirty="0">
                <a:solidFill>
                  <a:srgbClr val="09885A"/>
                </a:solidFill>
                <a:latin typeface="Courier" pitchFamily="2" charset="0"/>
              </a:rPr>
              <a:t>162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D1EF71-29EC-FE45-85AC-1F64D49D21B8}"/>
              </a:ext>
            </a:extLst>
          </p:cNvPr>
          <p:cNvSpPr/>
          <p:nvPr/>
        </p:nvSpPr>
        <p:spPr>
          <a:xfrm>
            <a:off x="2335433" y="7590347"/>
            <a:ext cx="196101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000" dirty="0" err="1">
                <a:latin typeface="Courier" pitchFamily="2" charset="0"/>
              </a:rPr>
              <a:t>recommendedHours</a:t>
            </a:r>
            <a:r>
              <a:rPr lang="nb-NO" sz="4000" dirty="0">
                <a:latin typeface="Courier" pitchFamily="2" charset="0"/>
              </a:rPr>
              <a:t> = </a:t>
            </a:r>
            <a:r>
              <a:rPr lang="nb-NO" sz="4000" dirty="0" err="1">
                <a:latin typeface="Courier" pitchFamily="2" charset="0"/>
              </a:rPr>
              <a:t>hoursOfLecturing</a:t>
            </a:r>
            <a:r>
              <a:rPr lang="nb-NO" sz="4000" dirty="0">
                <a:latin typeface="Courier" pitchFamily="2" charset="0"/>
              </a:rPr>
              <a:t> + </a:t>
            </a:r>
            <a:r>
              <a:rPr lang="nb-NO" sz="4000" dirty="0" err="1">
                <a:latin typeface="Courier" pitchFamily="2" charset="0"/>
              </a:rPr>
              <a:t>hoursOfSelfStudy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4ED8A6-62D8-B04B-8A0F-851906290F29}"/>
              </a:ext>
            </a:extLst>
          </p:cNvPr>
          <p:cNvSpPr/>
          <p:nvPr/>
        </p:nvSpPr>
        <p:spPr>
          <a:xfrm>
            <a:off x="2335435" y="9271641"/>
            <a:ext cx="188925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000" dirty="0" err="1">
                <a:latin typeface="Courier" pitchFamily="2" charset="0"/>
              </a:rPr>
              <a:t>tooManyHours</a:t>
            </a:r>
            <a:r>
              <a:rPr lang="nb-NO" sz="4000" dirty="0">
                <a:latin typeface="Courier" pitchFamily="2" charset="0"/>
              </a:rPr>
              <a:t> = </a:t>
            </a:r>
            <a:r>
              <a:rPr lang="nb-NO" sz="4000" dirty="0" err="1">
                <a:latin typeface="Courier" pitchFamily="2" charset="0"/>
              </a:rPr>
              <a:t>hoursOfLecturing</a:t>
            </a:r>
            <a:r>
              <a:rPr lang="nb-NO" sz="4000" dirty="0">
                <a:latin typeface="Courier" pitchFamily="2" charset="0"/>
              </a:rPr>
              <a:t> * </a:t>
            </a:r>
            <a:r>
              <a:rPr lang="nb-NO" sz="4000" dirty="0" err="1">
                <a:latin typeface="Courier" pitchFamily="2" charset="0"/>
              </a:rPr>
              <a:t>hoursOfSelfStudy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DFE73A-5E8B-7744-9BA4-496FD9D6139F}"/>
              </a:ext>
            </a:extLst>
          </p:cNvPr>
          <p:cNvSpPr/>
          <p:nvPr/>
        </p:nvSpPr>
        <p:spPr>
          <a:xfrm>
            <a:off x="2335433" y="10112213"/>
            <a:ext cx="188925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000" dirty="0" err="1">
                <a:latin typeface="Courier" pitchFamily="2" charset="0"/>
              </a:rPr>
              <a:t>tooFewHours</a:t>
            </a:r>
            <a:r>
              <a:rPr lang="nb-NO" sz="4000" dirty="0">
                <a:latin typeface="Courier" pitchFamily="2" charset="0"/>
              </a:rPr>
              <a:t> = </a:t>
            </a:r>
            <a:r>
              <a:rPr lang="nb-NO" sz="4000" dirty="0" err="1">
                <a:latin typeface="Courier" pitchFamily="2" charset="0"/>
              </a:rPr>
              <a:t>hoursOfLecturing</a:t>
            </a:r>
            <a:r>
              <a:rPr lang="nb-NO" sz="4000" dirty="0">
                <a:latin typeface="Courier" pitchFamily="2" charset="0"/>
              </a:rPr>
              <a:t> / </a:t>
            </a:r>
            <a:r>
              <a:rPr lang="nb-NO" sz="4000" dirty="0" err="1">
                <a:latin typeface="Courier" pitchFamily="2" charset="0"/>
              </a:rPr>
              <a:t>hoursOfSelfStudy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C7AF03-7B79-3E48-ABA7-E1BD6E6F2FC3}"/>
              </a:ext>
            </a:extLst>
          </p:cNvPr>
          <p:cNvSpPr/>
          <p:nvPr/>
        </p:nvSpPr>
        <p:spPr>
          <a:xfrm>
            <a:off x="2335433" y="8430994"/>
            <a:ext cx="191330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000" dirty="0" err="1">
                <a:latin typeface="Courier" pitchFamily="2" charset="0"/>
              </a:rPr>
              <a:t>notEnoughHours</a:t>
            </a:r>
            <a:r>
              <a:rPr lang="nb-NO" sz="4000" dirty="0">
                <a:latin typeface="Courier" pitchFamily="2" charset="0"/>
              </a:rPr>
              <a:t> = </a:t>
            </a:r>
            <a:r>
              <a:rPr lang="nb-NO" sz="4000" dirty="0" err="1">
                <a:latin typeface="Courier" pitchFamily="2" charset="0"/>
              </a:rPr>
              <a:t>hoursOfLecturing</a:t>
            </a:r>
            <a:r>
              <a:rPr lang="nb-NO" sz="4000" dirty="0">
                <a:latin typeface="Courier" pitchFamily="2" charset="0"/>
              </a:rPr>
              <a:t> - </a:t>
            </a:r>
            <a:r>
              <a:rPr lang="nb-NO" sz="4000" dirty="0" err="1">
                <a:latin typeface="Courier" pitchFamily="2" charset="0"/>
              </a:rPr>
              <a:t>hoursOfSelfStudy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887237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  <p:bldP spid="6" grpId="1"/>
      <p:bldP spid="8" grpId="0"/>
      <p:bldP spid="8" grpId="1"/>
      <p:bldP spid="9" grpId="0"/>
      <p:bldP spid="9" grpId="1"/>
      <p:bldP spid="10" grpId="0"/>
      <p:bldP spid="10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49">
            <a:extLst>
              <a:ext uri="{FF2B5EF4-FFF2-40B4-BE49-F238E27FC236}">
                <a16:creationId xmlns:a16="http://schemas.microsoft.com/office/drawing/2014/main" id="{83A34BAD-B88D-A147-B753-927248AC45B7}"/>
              </a:ext>
            </a:extLst>
          </p:cNvPr>
          <p:cNvSpPr txBox="1"/>
          <p:nvPr/>
        </p:nvSpPr>
        <p:spPr>
          <a:xfrm>
            <a:off x="2335433" y="3309998"/>
            <a:ext cx="21543470" cy="13983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nb-NO" sz="4000" dirty="0">
                <a:solidFill>
                  <a:schemeClr val="dk2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I tillegg til operatorene på forrige slide, så finnes det noen flere man bør kjenne til.</a:t>
            </a:r>
            <a:endParaRPr lang="nb-NO" sz="4000" dirty="0">
              <a:solidFill>
                <a:schemeClr val="dk2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Wingdings" pitchFamily="2" charset="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D1EF71-29EC-FE45-85AC-1F64D49D21B8}"/>
              </a:ext>
            </a:extLst>
          </p:cNvPr>
          <p:cNvSpPr/>
          <p:nvPr/>
        </p:nvSpPr>
        <p:spPr>
          <a:xfrm>
            <a:off x="2335434" y="6317943"/>
            <a:ext cx="67824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000" dirty="0" err="1">
                <a:latin typeface="Courier" pitchFamily="2" charset="0"/>
              </a:rPr>
              <a:t>example</a:t>
            </a:r>
            <a:r>
              <a:rPr lang="nb-NO" sz="4000" dirty="0">
                <a:latin typeface="Courier" pitchFamily="2" charset="0"/>
              </a:rPr>
              <a:t> = 10 % 5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0DD6E9-1A05-E946-A615-8DCB1598EA94}"/>
              </a:ext>
            </a:extLst>
          </p:cNvPr>
          <p:cNvSpPr/>
          <p:nvPr/>
        </p:nvSpPr>
        <p:spPr>
          <a:xfrm>
            <a:off x="2335433" y="5048952"/>
            <a:ext cx="12188825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b-NO" sz="4000" b="1" dirty="0" err="1">
                <a:latin typeface="Arial" panose="020B0604020202020204" pitchFamily="34" charset="0"/>
                <a:cs typeface="Arial" panose="020B0604020202020204" pitchFamily="34" charset="0"/>
              </a:rPr>
              <a:t>Modulo</a:t>
            </a:r>
            <a:r>
              <a:rPr lang="nb-NO" sz="4000" b="1" dirty="0">
                <a:latin typeface="Arial" panose="020B0604020202020204" pitchFamily="34" charset="0"/>
                <a:cs typeface="Arial" panose="020B0604020202020204" pitchFamily="34" charset="0"/>
              </a:rPr>
              <a:t>: det gjenværende tallet etter en divisjon</a:t>
            </a:r>
            <a:endParaRPr lang="nb-NO" sz="40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2E7B99-41EC-A14B-B1D4-5EC170384C4B}"/>
              </a:ext>
            </a:extLst>
          </p:cNvPr>
          <p:cNvSpPr/>
          <p:nvPr/>
        </p:nvSpPr>
        <p:spPr>
          <a:xfrm>
            <a:off x="9465542" y="6379498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0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195A22-FF68-1B49-B4AE-F895B8D97658}"/>
              </a:ext>
            </a:extLst>
          </p:cNvPr>
          <p:cNvSpPr/>
          <p:nvPr/>
        </p:nvSpPr>
        <p:spPr>
          <a:xfrm>
            <a:off x="2335434" y="7241055"/>
            <a:ext cx="72788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000" dirty="0">
                <a:latin typeface="Courier" pitchFamily="2" charset="0"/>
              </a:rPr>
              <a:t>example2 = 12 % 5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B13A820-D3FF-2845-AB27-816F99095B73}"/>
              </a:ext>
            </a:extLst>
          </p:cNvPr>
          <p:cNvSpPr/>
          <p:nvPr/>
        </p:nvSpPr>
        <p:spPr>
          <a:xfrm>
            <a:off x="9465542" y="7302610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2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17D287B-A348-B84A-9C0E-F096A2099093}"/>
              </a:ext>
            </a:extLst>
          </p:cNvPr>
          <p:cNvSpPr/>
          <p:nvPr/>
        </p:nvSpPr>
        <p:spPr>
          <a:xfrm>
            <a:off x="2335433" y="8320521"/>
            <a:ext cx="72788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000" dirty="0">
                <a:latin typeface="Courier" pitchFamily="2" charset="0"/>
              </a:rPr>
              <a:t>example3 = 22 % 3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E32C1EF-FCEF-4E4D-88F5-0F0C96B59963}"/>
              </a:ext>
            </a:extLst>
          </p:cNvPr>
          <p:cNvSpPr/>
          <p:nvPr/>
        </p:nvSpPr>
        <p:spPr>
          <a:xfrm>
            <a:off x="9465541" y="8382076"/>
            <a:ext cx="40671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1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F644048-30D2-5F4A-AAFB-0AC446FF42CB}"/>
              </a:ext>
            </a:extLst>
          </p:cNvPr>
          <p:cNvSpPr/>
          <p:nvPr/>
        </p:nvSpPr>
        <p:spPr>
          <a:xfrm>
            <a:off x="2335433" y="11284313"/>
            <a:ext cx="1577867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>
                <a:hlinkClick r:id="rId2"/>
              </a:rPr>
              <a:t>Les mer om operatorene i pensumboka:</a:t>
            </a:r>
          </a:p>
          <a:p>
            <a:r>
              <a:rPr lang="nb-NO" sz="2800" dirty="0">
                <a:hlinkClick r:id="rId2"/>
              </a:rPr>
              <a:t>https://github.com/getify/You-Dont-Know-JS/blob/master/up%20%26%20going/ch1.md#operators</a:t>
            </a:r>
            <a:r>
              <a:rPr lang="nb-NO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7893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7" grpId="0"/>
      <p:bldP spid="18" grpId="0"/>
      <p:bldP spid="19" grpId="0"/>
      <p:bldP spid="20" grpId="0"/>
      <p:bldP spid="2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82">
            <a:extLst>
              <a:ext uri="{FF2B5EF4-FFF2-40B4-BE49-F238E27FC236}">
                <a16:creationId xmlns:a16="http://schemas.microsoft.com/office/drawing/2014/main" id="{7F34D16A-9DFA-234C-99BA-AC02A9C454B9}"/>
              </a:ext>
            </a:extLst>
          </p:cNvPr>
          <p:cNvSpPr txBox="1"/>
          <p:nvPr/>
        </p:nvSpPr>
        <p:spPr>
          <a:xfrm>
            <a:off x="2831783" y="2062953"/>
            <a:ext cx="10183177" cy="11713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Oppsummert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JavaScript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sammenlignet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med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andre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språk</a:t>
            </a:r>
            <a:endParaRPr lang="en-US" sz="6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9CD9CB0-F3EC-6F4E-9672-70122710F081}"/>
              </a:ext>
            </a:extLst>
          </p:cNvPr>
          <p:cNvGrpSpPr/>
          <p:nvPr/>
        </p:nvGrpSpPr>
        <p:grpSpPr>
          <a:xfrm>
            <a:off x="3016741" y="7025976"/>
            <a:ext cx="5936932" cy="1024536"/>
            <a:chOff x="3017925" y="5829309"/>
            <a:chExt cx="5936932" cy="102453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E99AFBB-557C-6244-A3EF-522A8542D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17925" y="5829309"/>
              <a:ext cx="1024536" cy="1024536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E0595AC-AF7A-4D4F-ACB8-F78BBBED66C8}"/>
                </a:ext>
              </a:extLst>
            </p:cNvPr>
            <p:cNvSpPr/>
            <p:nvPr/>
          </p:nvSpPr>
          <p:spPr>
            <a:xfrm>
              <a:off x="4333079" y="6018411"/>
              <a:ext cx="462177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var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year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9885A"/>
                  </a:solidFill>
                  <a:latin typeface="Courier" pitchFamily="2" charset="0"/>
                  <a:ea typeface="Menlo" panose="020B0609030804020204" pitchFamily="49" charset="0"/>
                  <a:cs typeface="Courier New" panose="02070309020205020404" pitchFamily="49" charset="0"/>
                </a:rPr>
                <a:t>2018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9373DC4-22EF-084F-A9A6-9066DBF8E97F}"/>
              </a:ext>
            </a:extLst>
          </p:cNvPr>
          <p:cNvGrpSpPr/>
          <p:nvPr/>
        </p:nvGrpSpPr>
        <p:grpSpPr>
          <a:xfrm>
            <a:off x="2835045" y="8613089"/>
            <a:ext cx="6118628" cy="1387928"/>
            <a:chOff x="2836229" y="7416422"/>
            <a:chExt cx="6118628" cy="138792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F2ECA8A-0866-0846-8858-51A785197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36229" y="7416422"/>
              <a:ext cx="1387928" cy="1387928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4BA171-BAA1-E045-8B84-D47AE5239D18}"/>
                </a:ext>
              </a:extLst>
            </p:cNvPr>
            <p:cNvSpPr/>
            <p:nvPr/>
          </p:nvSpPr>
          <p:spPr>
            <a:xfrm>
              <a:off x="4333079" y="7836208"/>
              <a:ext cx="462177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int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year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9885A"/>
                  </a:solidFill>
                  <a:latin typeface="Courier" pitchFamily="2" charset="0"/>
                  <a:ea typeface="Menlo" panose="020B0609030804020204" pitchFamily="49" charset="0"/>
                  <a:cs typeface="Courier New" panose="02070309020205020404" pitchFamily="49" charset="0"/>
                </a:rPr>
                <a:t>2018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AB62A2-593C-4440-BB33-412F373AAF9D}"/>
              </a:ext>
            </a:extLst>
          </p:cNvPr>
          <p:cNvGrpSpPr/>
          <p:nvPr/>
        </p:nvGrpSpPr>
        <p:grpSpPr>
          <a:xfrm>
            <a:off x="3010165" y="10796700"/>
            <a:ext cx="5943508" cy="1108150"/>
            <a:chOff x="3011349" y="9600033"/>
            <a:chExt cx="5943508" cy="110815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2E03CE5-3389-F847-8208-B998E493529E}"/>
                </a:ext>
              </a:extLst>
            </p:cNvPr>
            <p:cNvSpPr/>
            <p:nvPr/>
          </p:nvSpPr>
          <p:spPr>
            <a:xfrm>
              <a:off x="4333079" y="9781957"/>
              <a:ext cx="462177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int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year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9885A"/>
                  </a:solidFill>
                  <a:latin typeface="Courier" pitchFamily="2" charset="0"/>
                  <a:ea typeface="Menlo" panose="020B0609030804020204" pitchFamily="49" charset="0"/>
                  <a:cs typeface="Courier New" panose="02070309020205020404" pitchFamily="49" charset="0"/>
                </a:rPr>
                <a:t>2018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624AE2F-EBB7-314B-9CC2-36E65D065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11349" y="9600033"/>
              <a:ext cx="1031112" cy="110815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60C761-9D50-EC41-A91F-65EDBD33BDA5}"/>
              </a:ext>
            </a:extLst>
          </p:cNvPr>
          <p:cNvGrpSpPr/>
          <p:nvPr/>
        </p:nvGrpSpPr>
        <p:grpSpPr>
          <a:xfrm>
            <a:off x="11986307" y="7861409"/>
            <a:ext cx="7046210" cy="1024536"/>
            <a:chOff x="14126796" y="5829309"/>
            <a:chExt cx="7046210" cy="102453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511B936-D40D-5845-831D-355DCDBD0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126796" y="5829309"/>
              <a:ext cx="1024536" cy="1024536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889D51C-4180-FE45-941C-A83F7DC9EF1D}"/>
                </a:ext>
              </a:extLst>
            </p:cNvPr>
            <p:cNvSpPr/>
            <p:nvPr/>
          </p:nvSpPr>
          <p:spPr>
            <a:xfrm>
              <a:off x="15441950" y="6018411"/>
              <a:ext cx="573105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var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tuesday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false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579CB31-93B9-6547-95B5-7AF4C22D9232}"/>
              </a:ext>
            </a:extLst>
          </p:cNvPr>
          <p:cNvGrpSpPr/>
          <p:nvPr/>
        </p:nvGrpSpPr>
        <p:grpSpPr>
          <a:xfrm>
            <a:off x="11804611" y="9448522"/>
            <a:ext cx="8337184" cy="1387928"/>
            <a:chOff x="13945100" y="7416422"/>
            <a:chExt cx="8337184" cy="138792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B3B8ADF-F4DD-B94D-9F8A-E47995467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45100" y="7416422"/>
              <a:ext cx="1387928" cy="1387928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AACBE87-6010-784E-91A8-E7E52091D1D9}"/>
                </a:ext>
              </a:extLst>
            </p:cNvPr>
            <p:cNvSpPr/>
            <p:nvPr/>
          </p:nvSpPr>
          <p:spPr>
            <a:xfrm>
              <a:off x="15441950" y="7836208"/>
              <a:ext cx="684033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boolean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tuesday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false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79D7C8A-7CB1-C247-AB1E-06455C578C40}"/>
              </a:ext>
            </a:extLst>
          </p:cNvPr>
          <p:cNvGrpSpPr/>
          <p:nvPr/>
        </p:nvGrpSpPr>
        <p:grpSpPr>
          <a:xfrm>
            <a:off x="11979731" y="11632133"/>
            <a:ext cx="7330106" cy="1108150"/>
            <a:chOff x="14120220" y="9600033"/>
            <a:chExt cx="7330106" cy="110815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D78BEEE-9C94-7C4D-954E-D3376780B711}"/>
                </a:ext>
              </a:extLst>
            </p:cNvPr>
            <p:cNvSpPr/>
            <p:nvPr/>
          </p:nvSpPr>
          <p:spPr>
            <a:xfrm>
              <a:off x="15441950" y="9781957"/>
              <a:ext cx="600837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bool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tuesday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false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2937D0D-793F-4D42-9CFC-EE971D3F0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120220" y="9600033"/>
              <a:ext cx="1031112" cy="1108150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F91DD87-5221-E942-B239-15320C08B45D}"/>
              </a:ext>
            </a:extLst>
          </p:cNvPr>
          <p:cNvGrpSpPr/>
          <p:nvPr/>
        </p:nvGrpSpPr>
        <p:grpSpPr>
          <a:xfrm>
            <a:off x="13935066" y="1544881"/>
            <a:ext cx="8710127" cy="1024536"/>
            <a:chOff x="3017925" y="5829309"/>
            <a:chExt cx="8710127" cy="1024536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E1B211FB-943E-CB40-B1F4-6939977D4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17925" y="5829309"/>
              <a:ext cx="1024536" cy="102453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B9934F7-DB0B-C942-9697-C55F4AEBC450}"/>
                </a:ext>
              </a:extLst>
            </p:cNvPr>
            <p:cNvSpPr/>
            <p:nvPr/>
          </p:nvSpPr>
          <p:spPr>
            <a:xfrm>
              <a:off x="4333079" y="6018411"/>
              <a:ext cx="739497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var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courseCode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  <a:cs typeface="Courier New" panose="02070309020205020404" pitchFamily="49" charset="0"/>
                </a:rPr>
                <a:t>"PGR102"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F872B2C-74A8-4742-AAA4-4E434265E359}"/>
              </a:ext>
            </a:extLst>
          </p:cNvPr>
          <p:cNvGrpSpPr/>
          <p:nvPr/>
        </p:nvGrpSpPr>
        <p:grpSpPr>
          <a:xfrm>
            <a:off x="13753370" y="3131994"/>
            <a:ext cx="9723782" cy="1387928"/>
            <a:chOff x="2836229" y="7416422"/>
            <a:chExt cx="9723782" cy="1387928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0179DA54-111E-4E43-8792-138E6BAAE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36229" y="7416422"/>
              <a:ext cx="1387928" cy="1387928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97E8D04-372B-5E41-BCBA-16698F0B4A4F}"/>
                </a:ext>
              </a:extLst>
            </p:cNvPr>
            <p:cNvSpPr/>
            <p:nvPr/>
          </p:nvSpPr>
          <p:spPr>
            <a:xfrm>
              <a:off x="4333079" y="7836208"/>
              <a:ext cx="822693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String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courseCode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  <a:cs typeface="Courier New" panose="02070309020205020404" pitchFamily="49" charset="0"/>
                </a:rPr>
                <a:t>"PGR102"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630B5AC-04EE-3E47-81F9-14CDBD8195A5}"/>
              </a:ext>
            </a:extLst>
          </p:cNvPr>
          <p:cNvGrpSpPr/>
          <p:nvPr/>
        </p:nvGrpSpPr>
        <p:grpSpPr>
          <a:xfrm>
            <a:off x="13928490" y="5315605"/>
            <a:ext cx="9548662" cy="1108150"/>
            <a:chOff x="3011349" y="9600033"/>
            <a:chExt cx="9548662" cy="110815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67C4F6F-DD58-C145-9CA7-031BE4D31C12}"/>
                </a:ext>
              </a:extLst>
            </p:cNvPr>
            <p:cNvSpPr/>
            <p:nvPr/>
          </p:nvSpPr>
          <p:spPr>
            <a:xfrm>
              <a:off x="4333079" y="9781957"/>
              <a:ext cx="822693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  <a:cs typeface="Courier New" panose="02070309020205020404" pitchFamily="49" charset="0"/>
                </a:rPr>
                <a:t>string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</a:t>
              </a:r>
              <a:r>
                <a:rPr lang="nb-NO" sz="3600" dirty="0" err="1">
                  <a:latin typeface="Courier" pitchFamily="2" charset="0"/>
                  <a:cs typeface="Courier New" panose="02070309020205020404" pitchFamily="49" charset="0"/>
                </a:rPr>
                <a:t>courseCode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 =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  <a:cs typeface="Courier New" panose="02070309020205020404" pitchFamily="49" charset="0"/>
                </a:rPr>
                <a:t>"PGR102"</a:t>
              </a:r>
              <a:r>
                <a:rPr lang="nb-NO" sz="3600" dirty="0">
                  <a:latin typeface="Courier" pitchFamily="2" charset="0"/>
                  <a:cs typeface="Courier New" panose="02070309020205020404" pitchFamily="49" charset="0"/>
                </a:rPr>
                <a:t>;</a:t>
              </a: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1C51996-CD8F-C240-999B-065696FC78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11349" y="9600033"/>
              <a:ext cx="1031112" cy="1108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702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82">
            <a:extLst>
              <a:ext uri="{FF2B5EF4-FFF2-40B4-BE49-F238E27FC236}">
                <a16:creationId xmlns:a16="http://schemas.microsoft.com/office/drawing/2014/main" id="{C8D56A2D-FF6C-E447-91E0-535498A587DC}"/>
              </a:ext>
            </a:extLst>
          </p:cNvPr>
          <p:cNvSpPr txBox="1"/>
          <p:nvPr/>
        </p:nvSpPr>
        <p:spPr>
          <a:xfrm>
            <a:off x="3170324" y="2270201"/>
            <a:ext cx="19689675" cy="17712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JavaScript </a:t>
            </a: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7200" u="sng" dirty="0" err="1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dynamisk</a:t>
            </a: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7200" dirty="0" err="1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svakt</a:t>
            </a:r>
            <a:r>
              <a:rPr lang="en-US" sz="7200" dirty="0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 </a:t>
            </a:r>
            <a:r>
              <a:rPr lang="en-US" sz="7200" dirty="0" err="1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typet</a:t>
            </a:r>
            <a:endParaRPr lang="en-US" sz="7200" dirty="0">
              <a:solidFill>
                <a:schemeClr val="dk2"/>
              </a:solidFill>
              <a:latin typeface="Courier" pitchFamily="2" charset="0"/>
              <a:ea typeface="Montserrat"/>
              <a:cs typeface="Courier New" panose="02070309020205020404" pitchFamily="49" charset="0"/>
              <a:sym typeface="Montserrat"/>
            </a:endParaRPr>
          </a:p>
          <a:p>
            <a:pPr lvl="0">
              <a:buSzPct val="25000"/>
            </a:pPr>
            <a:r>
              <a:rPr lang="en-US" sz="40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Engelsk</a:t>
            </a:r>
            <a:r>
              <a:rPr lang="en-US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  “</a:t>
            </a:r>
            <a:r>
              <a:rPr lang="en-US" sz="4000" dirty="0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dynamic</a:t>
            </a:r>
            <a:r>
              <a:rPr lang="en-US" sz="4000" b="1" dirty="0">
                <a:solidFill>
                  <a:schemeClr val="dk2"/>
                </a:solidFill>
                <a:latin typeface="Courier New" panose="02070309020205020404" pitchFamily="49" charset="0"/>
                <a:ea typeface="Montserrat"/>
                <a:cs typeface="Courier New" panose="02070309020205020404" pitchFamily="49" charset="0"/>
                <a:sym typeface="Montserrat"/>
              </a:rPr>
              <a:t>” </a:t>
            </a:r>
            <a:r>
              <a:rPr lang="en-US" sz="40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4000" dirty="0">
                <a:solidFill>
                  <a:schemeClr val="dk2"/>
                </a:solidFill>
                <a:latin typeface="Courier New" panose="02070309020205020404" pitchFamily="49" charset="0"/>
                <a:ea typeface="Montserrat"/>
                <a:cs typeface="Courier New" panose="02070309020205020404" pitchFamily="49" charset="0"/>
                <a:sym typeface="Montserrat"/>
              </a:rPr>
              <a:t> “</a:t>
            </a:r>
            <a:r>
              <a:rPr lang="en-US" sz="4000" dirty="0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weakly/loosely typed</a:t>
            </a:r>
            <a:r>
              <a:rPr lang="en-US" sz="4000" b="1" dirty="0">
                <a:solidFill>
                  <a:schemeClr val="dk2"/>
                </a:solidFill>
                <a:latin typeface="Courier New" panose="02070309020205020404" pitchFamily="49" charset="0"/>
                <a:ea typeface="Montserrat"/>
                <a:cs typeface="Courier New" panose="02070309020205020404" pitchFamily="49" charset="0"/>
                <a:sym typeface="Montserrat"/>
              </a:rPr>
              <a:t>”</a:t>
            </a:r>
            <a:endParaRPr lang="en-US" sz="4000" dirty="0">
              <a:solidFill>
                <a:schemeClr val="dk2"/>
              </a:solidFill>
              <a:latin typeface="Courier New" panose="02070309020205020404" pitchFamily="49" charset="0"/>
              <a:ea typeface="Montserrat"/>
              <a:cs typeface="Courier New" panose="02070309020205020404" pitchFamily="49" charset="0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4212A0-847E-AC42-8F89-8E119D00C38C}"/>
              </a:ext>
            </a:extLst>
          </p:cNvPr>
          <p:cNvSpPr/>
          <p:nvPr/>
        </p:nvSpPr>
        <p:spPr>
          <a:xfrm>
            <a:off x="3170325" y="7764724"/>
            <a:ext cx="2036978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4000" dirty="0" err="1">
                <a:latin typeface="Courier" pitchFamily="2" charset="0"/>
                <a:cs typeface="Courier New" panose="02070309020205020404" pitchFamily="49" charset="0"/>
              </a:rPr>
              <a:t>costOfVacation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4000" dirty="0">
                <a:solidFill>
                  <a:srgbClr val="09885A"/>
                </a:solidFill>
                <a:latin typeface="Courier" pitchFamily="2" charset="0"/>
                <a:cs typeface="Courier New" panose="02070309020205020404" pitchFamily="49" charset="0"/>
              </a:rPr>
              <a:t>10000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  <a:p>
            <a:endParaRPr lang="nb-NO" sz="40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nb-NO" sz="4000" dirty="0" err="1">
                <a:latin typeface="Courier" pitchFamily="2" charset="0"/>
                <a:cs typeface="Courier New" panose="02070309020205020404" pitchFamily="49" charset="0"/>
              </a:rPr>
              <a:t>costOfVacation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"12000"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  <a:p>
            <a:endParaRPr lang="nb-NO" sz="4000" dirty="0">
              <a:latin typeface="Courier" pitchFamily="2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DCF82F-3BF3-F445-BF6C-3B2B9361B53B}"/>
              </a:ext>
            </a:extLst>
          </p:cNvPr>
          <p:cNvSpPr txBox="1"/>
          <p:nvPr/>
        </p:nvSpPr>
        <p:spPr>
          <a:xfrm>
            <a:off x="3170325" y="4287348"/>
            <a:ext cx="18128504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600" dirty="0"/>
          </a:p>
          <a:p>
            <a:r>
              <a:rPr lang="en-GB" sz="3600" dirty="0"/>
              <a:t>Et </a:t>
            </a:r>
            <a:r>
              <a:rPr lang="en-GB" sz="4400" b="1" i="1" dirty="0" err="1"/>
              <a:t>dynamisk</a:t>
            </a:r>
            <a:r>
              <a:rPr lang="en-GB" sz="3600" dirty="0"/>
              <a:t> </a:t>
            </a:r>
            <a:r>
              <a:rPr lang="en-GB" sz="3600" dirty="0" err="1"/>
              <a:t>språk</a:t>
            </a:r>
            <a:r>
              <a:rPr lang="en-GB" sz="3600" dirty="0"/>
              <a:t> </a:t>
            </a:r>
            <a:r>
              <a:rPr lang="en-GB" sz="3600" dirty="0" err="1"/>
              <a:t>innebærer</a:t>
            </a:r>
            <a:r>
              <a:rPr lang="en-GB" sz="3600" dirty="0"/>
              <a:t> </a:t>
            </a:r>
            <a:r>
              <a:rPr lang="en-GB" sz="3600" dirty="0" err="1"/>
              <a:t>blant</a:t>
            </a:r>
            <a:r>
              <a:rPr lang="en-GB" sz="3600" dirty="0"/>
              <a:t> </a:t>
            </a:r>
            <a:r>
              <a:rPr lang="en-GB" sz="3600" dirty="0" err="1"/>
              <a:t>annet</a:t>
            </a:r>
            <a:r>
              <a:rPr lang="en-GB" sz="3600" dirty="0"/>
              <a:t> at </a:t>
            </a:r>
            <a:r>
              <a:rPr lang="en-GB" sz="3600" dirty="0" err="1"/>
              <a:t>variabler</a:t>
            </a:r>
            <a:r>
              <a:rPr lang="en-GB" sz="3600" dirty="0"/>
              <a:t> </a:t>
            </a:r>
            <a:r>
              <a:rPr lang="en-GB" sz="3600" dirty="0" err="1"/>
              <a:t>ikke</a:t>
            </a:r>
            <a:r>
              <a:rPr lang="en-GB" sz="3600" dirty="0"/>
              <a:t> </a:t>
            </a:r>
            <a:r>
              <a:rPr lang="en-GB" sz="3600" dirty="0" err="1"/>
              <a:t>har</a:t>
            </a:r>
            <a:r>
              <a:rPr lang="en-GB" sz="3600" dirty="0"/>
              <a:t> </a:t>
            </a:r>
            <a:r>
              <a:rPr lang="en-GB" sz="3600" dirty="0" err="1"/>
              <a:t>noe</a:t>
            </a:r>
            <a:r>
              <a:rPr lang="en-GB" sz="3600" dirty="0"/>
              <a:t> </a:t>
            </a:r>
            <a:r>
              <a:rPr lang="en-GB" sz="3600" dirty="0" err="1"/>
              <a:t>forhåndsdefinert</a:t>
            </a:r>
            <a:r>
              <a:rPr lang="en-GB" sz="3600" dirty="0"/>
              <a:t> type.</a:t>
            </a:r>
          </a:p>
          <a:p>
            <a:r>
              <a:rPr lang="en-GB" sz="3600" dirty="0" err="1"/>
              <a:t>Derfor</a:t>
            </a:r>
            <a:r>
              <a:rPr lang="en-GB" sz="3600" dirty="0"/>
              <a:t> </a:t>
            </a:r>
            <a:r>
              <a:rPr lang="en-GB" sz="3600" dirty="0" err="1"/>
              <a:t>kan</a:t>
            </a:r>
            <a:r>
              <a:rPr lang="en-GB" sz="3600" dirty="0"/>
              <a:t> vi for </a:t>
            </a:r>
            <a:r>
              <a:rPr lang="en-GB" sz="3600" dirty="0" err="1"/>
              <a:t>eksempel</a:t>
            </a:r>
            <a:r>
              <a:rPr lang="en-GB" sz="3600" dirty="0"/>
              <a:t> </a:t>
            </a:r>
            <a:r>
              <a:rPr lang="en-GB" sz="3600" dirty="0" err="1"/>
              <a:t>si</a:t>
            </a:r>
            <a:r>
              <a:rPr lang="en-GB" sz="3600" dirty="0"/>
              <a:t> at </a:t>
            </a:r>
            <a:r>
              <a:rPr lang="en-GB" sz="3600" dirty="0" err="1"/>
              <a:t>en</a:t>
            </a:r>
            <a:r>
              <a:rPr lang="en-GB" sz="3600" dirty="0"/>
              <a:t> </a:t>
            </a:r>
            <a:r>
              <a:rPr lang="en-GB" sz="3600" dirty="0" err="1"/>
              <a:t>variabel</a:t>
            </a:r>
            <a:r>
              <a:rPr lang="en-GB" sz="3600" dirty="0"/>
              <a:t> </a:t>
            </a:r>
            <a:r>
              <a:rPr lang="en-GB" sz="3600" dirty="0" err="1"/>
              <a:t>skal</a:t>
            </a:r>
            <a:r>
              <a:rPr lang="en-GB" sz="3600" dirty="0"/>
              <a:t> </a:t>
            </a:r>
            <a:r>
              <a:rPr lang="en-GB" sz="3600" dirty="0" err="1"/>
              <a:t>først</a:t>
            </a:r>
            <a:r>
              <a:rPr lang="en-GB" sz="3600" dirty="0"/>
              <a:t> </a:t>
            </a:r>
            <a:r>
              <a:rPr lang="en-GB" sz="3600" dirty="0" err="1"/>
              <a:t>inneholde</a:t>
            </a:r>
            <a:r>
              <a:rPr lang="en-GB" sz="3600" dirty="0"/>
              <a:t> et tall, for </a:t>
            </a:r>
            <a:r>
              <a:rPr lang="en-GB" sz="3600" dirty="0" err="1"/>
              <a:t>så</a:t>
            </a:r>
            <a:r>
              <a:rPr lang="en-GB" sz="3600" dirty="0"/>
              <a:t> </a:t>
            </a:r>
            <a:r>
              <a:rPr lang="en-GB" sz="3600" dirty="0" err="1"/>
              <a:t>å</a:t>
            </a:r>
            <a:r>
              <a:rPr lang="en-GB" sz="3600" dirty="0"/>
              <a:t> </a:t>
            </a:r>
            <a:r>
              <a:rPr lang="en-GB" sz="3600" dirty="0" err="1"/>
              <a:t>endre</a:t>
            </a:r>
            <a:r>
              <a:rPr lang="en-GB" sz="3600" dirty="0"/>
              <a:t> </a:t>
            </a:r>
            <a:r>
              <a:rPr lang="en-GB" sz="3600" dirty="0" err="1"/>
              <a:t>innholdet</a:t>
            </a:r>
            <a:r>
              <a:rPr lang="en-GB" sz="3600" dirty="0"/>
              <a:t> </a:t>
            </a:r>
            <a:r>
              <a:rPr lang="en-GB" sz="3600" dirty="0" err="1"/>
              <a:t>til</a:t>
            </a:r>
            <a:r>
              <a:rPr lang="en-GB" sz="3600" dirty="0"/>
              <a:t> </a:t>
            </a:r>
            <a:r>
              <a:rPr lang="en-GB" sz="3600" dirty="0" err="1"/>
              <a:t>å</a:t>
            </a:r>
            <a:r>
              <a:rPr lang="en-GB" sz="3600" dirty="0"/>
              <a:t> </a:t>
            </a:r>
            <a:r>
              <a:rPr lang="en-GB" sz="3600" dirty="0" err="1"/>
              <a:t>være</a:t>
            </a:r>
            <a:r>
              <a:rPr lang="en-GB" sz="3600" dirty="0"/>
              <a:t> </a:t>
            </a:r>
            <a:r>
              <a:rPr lang="en-GB" sz="3600" dirty="0" err="1"/>
              <a:t>tekst</a:t>
            </a:r>
            <a:r>
              <a:rPr lang="en-GB" sz="3600" dirty="0"/>
              <a:t> </a:t>
            </a:r>
            <a:r>
              <a:rPr lang="en-GB" sz="3600" dirty="0" err="1"/>
              <a:t>på</a:t>
            </a:r>
            <a:r>
              <a:rPr lang="en-GB" sz="3600" dirty="0"/>
              <a:t> et </a:t>
            </a:r>
            <a:r>
              <a:rPr lang="en-GB" sz="3600" dirty="0" err="1"/>
              <a:t>senere</a:t>
            </a:r>
            <a:r>
              <a:rPr lang="en-GB" sz="3600" dirty="0"/>
              <a:t> </a:t>
            </a:r>
            <a:r>
              <a:rPr lang="en-GB" sz="3600" dirty="0" err="1"/>
              <a:t>tidspunkt</a:t>
            </a:r>
            <a:r>
              <a:rPr lang="en-GB" sz="36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14186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82">
            <a:extLst>
              <a:ext uri="{FF2B5EF4-FFF2-40B4-BE49-F238E27FC236}">
                <a16:creationId xmlns:a16="http://schemas.microsoft.com/office/drawing/2014/main" id="{C8D56A2D-FF6C-E447-91E0-535498A587DC}"/>
              </a:ext>
            </a:extLst>
          </p:cNvPr>
          <p:cNvSpPr txBox="1"/>
          <p:nvPr/>
        </p:nvSpPr>
        <p:spPr>
          <a:xfrm>
            <a:off x="3170324" y="2270201"/>
            <a:ext cx="19754989" cy="17712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JavaScript </a:t>
            </a: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7200" dirty="0" err="1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dynamisk</a:t>
            </a: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7200" u="sng" dirty="0" err="1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svakt</a:t>
            </a:r>
            <a:r>
              <a:rPr lang="en-US" sz="7200" u="sng" dirty="0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 </a:t>
            </a:r>
            <a:r>
              <a:rPr lang="en-US" sz="7200" u="sng" dirty="0" err="1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typet</a:t>
            </a:r>
            <a:endParaRPr lang="en-US" sz="7200" u="sng" dirty="0">
              <a:solidFill>
                <a:schemeClr val="dk2"/>
              </a:solidFill>
              <a:latin typeface="Courier" pitchFamily="2" charset="0"/>
              <a:ea typeface="Montserrat"/>
              <a:cs typeface="Courier New" panose="02070309020205020404" pitchFamily="49" charset="0"/>
              <a:sym typeface="Montserrat"/>
            </a:endParaRPr>
          </a:p>
          <a:p>
            <a:pPr lvl="0">
              <a:buSzPct val="25000"/>
            </a:pPr>
            <a:r>
              <a:rPr lang="en-US" sz="40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Engelsk</a:t>
            </a:r>
            <a:r>
              <a:rPr lang="en-US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  “</a:t>
            </a:r>
            <a:r>
              <a:rPr lang="en-US" sz="4000" dirty="0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dynamic</a:t>
            </a:r>
            <a:r>
              <a:rPr lang="en-US" sz="4000" b="1" dirty="0">
                <a:solidFill>
                  <a:schemeClr val="dk2"/>
                </a:solidFill>
                <a:latin typeface="Courier New" panose="02070309020205020404" pitchFamily="49" charset="0"/>
                <a:ea typeface="Montserrat"/>
                <a:cs typeface="Courier New" panose="02070309020205020404" pitchFamily="49" charset="0"/>
                <a:sym typeface="Montserrat"/>
              </a:rPr>
              <a:t>” </a:t>
            </a:r>
            <a:r>
              <a:rPr lang="en-US" sz="40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4000" dirty="0">
                <a:solidFill>
                  <a:schemeClr val="dk2"/>
                </a:solidFill>
                <a:latin typeface="Courier New" panose="02070309020205020404" pitchFamily="49" charset="0"/>
                <a:ea typeface="Montserrat"/>
                <a:cs typeface="Courier New" panose="02070309020205020404" pitchFamily="49" charset="0"/>
                <a:sym typeface="Montserrat"/>
              </a:rPr>
              <a:t> “</a:t>
            </a:r>
            <a:r>
              <a:rPr lang="en-US" sz="4000" dirty="0">
                <a:solidFill>
                  <a:schemeClr val="dk2"/>
                </a:solidFill>
                <a:latin typeface="Courier" pitchFamily="2" charset="0"/>
                <a:ea typeface="Montserrat"/>
                <a:cs typeface="Courier New" panose="02070309020205020404" pitchFamily="49" charset="0"/>
                <a:sym typeface="Montserrat"/>
              </a:rPr>
              <a:t>weakly/loosely typed</a:t>
            </a:r>
            <a:r>
              <a:rPr lang="en-US" sz="4000" b="1" dirty="0">
                <a:solidFill>
                  <a:schemeClr val="dk2"/>
                </a:solidFill>
                <a:latin typeface="Courier New" panose="02070309020205020404" pitchFamily="49" charset="0"/>
                <a:ea typeface="Montserrat"/>
                <a:cs typeface="Courier New" panose="02070309020205020404" pitchFamily="49" charset="0"/>
                <a:sym typeface="Montserrat"/>
              </a:rPr>
              <a:t>”</a:t>
            </a:r>
            <a:endParaRPr lang="en-US" sz="4000" dirty="0">
              <a:solidFill>
                <a:schemeClr val="dk2"/>
              </a:solidFill>
              <a:latin typeface="Courier New" panose="02070309020205020404" pitchFamily="49" charset="0"/>
              <a:ea typeface="Montserrat"/>
              <a:cs typeface="Courier New" panose="02070309020205020404" pitchFamily="49" charset="0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4212A0-847E-AC42-8F89-8E119D00C38C}"/>
              </a:ext>
            </a:extLst>
          </p:cNvPr>
          <p:cNvSpPr/>
          <p:nvPr/>
        </p:nvSpPr>
        <p:spPr>
          <a:xfrm>
            <a:off x="3170324" y="9201638"/>
            <a:ext cx="2036978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4000" dirty="0" err="1">
                <a:latin typeface="Courier" pitchFamily="2" charset="0"/>
                <a:cs typeface="Courier New" panose="02070309020205020404" pitchFamily="49" charset="0"/>
              </a:rPr>
              <a:t>costOfVacation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4000" dirty="0">
                <a:solidFill>
                  <a:srgbClr val="09885A"/>
                </a:solidFill>
                <a:latin typeface="Courier" pitchFamily="2" charset="0"/>
                <a:cs typeface="Courier New" panose="02070309020205020404" pitchFamily="49" charset="0"/>
              </a:rPr>
              <a:t>10000 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+</a:t>
            </a:r>
            <a:r>
              <a:rPr lang="nb-NO" sz="4000" dirty="0">
                <a:solidFill>
                  <a:srgbClr val="09885A"/>
                </a:solidFill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"12000"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  <a:p>
            <a:endParaRPr lang="nb-NO" sz="40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nb-NO" sz="4000" dirty="0">
                <a:latin typeface="Arial" panose="020B0604020202020204" pitchFamily="34" charset="0"/>
                <a:cs typeface="Arial" panose="020B0604020202020204" pitchFamily="34" charset="0"/>
              </a:rPr>
              <a:t>Variabelen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4000" dirty="0" err="1">
                <a:latin typeface="Courier" pitchFamily="2" charset="0"/>
                <a:cs typeface="Courier New" panose="02070309020205020404" pitchFamily="49" charset="0"/>
              </a:rPr>
              <a:t>costOfVacation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4000" dirty="0">
                <a:latin typeface="Arial" panose="020B0604020202020204" pitchFamily="34" charset="0"/>
                <a:cs typeface="Arial" panose="020B0604020202020204" pitchFamily="34" charset="0"/>
              </a:rPr>
              <a:t>inneholder nå verdien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"1000012000"</a:t>
            </a:r>
            <a:endParaRPr lang="nb-NO" sz="4000" dirty="0">
              <a:latin typeface="Courier" pitchFamily="2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DCF82F-3BF3-F445-BF6C-3B2B9361B53B}"/>
              </a:ext>
            </a:extLst>
          </p:cNvPr>
          <p:cNvSpPr txBox="1"/>
          <p:nvPr/>
        </p:nvSpPr>
        <p:spPr>
          <a:xfrm>
            <a:off x="3170325" y="4940491"/>
            <a:ext cx="1812850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600" dirty="0"/>
          </a:p>
          <a:p>
            <a:r>
              <a:rPr lang="en-GB" sz="3600" dirty="0"/>
              <a:t>Et </a:t>
            </a:r>
            <a:r>
              <a:rPr lang="en-GB" sz="4400" b="1" i="1" dirty="0" err="1"/>
              <a:t>svakt</a:t>
            </a:r>
            <a:r>
              <a:rPr lang="en-GB" sz="4400" b="1" i="1" dirty="0"/>
              <a:t> </a:t>
            </a:r>
            <a:r>
              <a:rPr lang="en-GB" sz="4400" b="1" i="1" dirty="0" err="1"/>
              <a:t>typet</a:t>
            </a:r>
            <a:r>
              <a:rPr lang="en-GB" sz="3600" dirty="0"/>
              <a:t> </a:t>
            </a:r>
            <a:r>
              <a:rPr lang="en-GB" sz="3600" dirty="0" err="1"/>
              <a:t>språk</a:t>
            </a:r>
            <a:r>
              <a:rPr lang="en-GB" sz="3600" dirty="0"/>
              <a:t> </a:t>
            </a:r>
            <a:r>
              <a:rPr lang="en-GB" sz="3600" dirty="0" err="1"/>
              <a:t>tilbyr</a:t>
            </a:r>
            <a:r>
              <a:rPr lang="en-GB" sz="3600" dirty="0"/>
              <a:t> </a:t>
            </a:r>
            <a:r>
              <a:rPr lang="en-GB" sz="3600" dirty="0" err="1"/>
              <a:t>blant</a:t>
            </a:r>
            <a:r>
              <a:rPr lang="en-GB" sz="3600" dirty="0"/>
              <a:t> </a:t>
            </a:r>
            <a:r>
              <a:rPr lang="en-GB" sz="3600" dirty="0" err="1"/>
              <a:t>annet</a:t>
            </a:r>
            <a:r>
              <a:rPr lang="en-GB" sz="3600" dirty="0"/>
              <a:t> </a:t>
            </a:r>
            <a:r>
              <a:rPr lang="en-GB" sz="3600" i="1" dirty="0"/>
              <a:t>implicit coercion.</a:t>
            </a:r>
            <a:r>
              <a:rPr lang="en-GB" sz="3600" dirty="0"/>
              <a:t> </a:t>
            </a:r>
          </a:p>
          <a:p>
            <a:r>
              <a:rPr lang="en-GB" sz="3600" dirty="0" err="1"/>
              <a:t>Det</a:t>
            </a:r>
            <a:r>
              <a:rPr lang="en-GB" sz="3600" dirty="0"/>
              <a:t> </a:t>
            </a:r>
            <a:r>
              <a:rPr lang="en-GB" sz="3600" dirty="0" err="1"/>
              <a:t>vil</a:t>
            </a:r>
            <a:r>
              <a:rPr lang="en-GB" sz="3600" dirty="0"/>
              <a:t> </a:t>
            </a:r>
            <a:r>
              <a:rPr lang="en-GB" sz="3600" dirty="0" err="1"/>
              <a:t>si</a:t>
            </a:r>
            <a:r>
              <a:rPr lang="en-GB" sz="3600" dirty="0"/>
              <a:t> at man </a:t>
            </a:r>
            <a:r>
              <a:rPr lang="en-GB" sz="3600" dirty="0" err="1"/>
              <a:t>kan</a:t>
            </a:r>
            <a:r>
              <a:rPr lang="en-GB" sz="3600" dirty="0"/>
              <a:t> </a:t>
            </a:r>
            <a:r>
              <a:rPr lang="en-GB" sz="3600" dirty="0" err="1"/>
              <a:t>konvertere</a:t>
            </a:r>
            <a:r>
              <a:rPr lang="en-GB" sz="3600" dirty="0"/>
              <a:t> </a:t>
            </a:r>
            <a:r>
              <a:rPr lang="en-GB" sz="3600" dirty="0" err="1"/>
              <a:t>en</a:t>
            </a:r>
            <a:r>
              <a:rPr lang="en-GB" sz="3600" dirty="0"/>
              <a:t> </a:t>
            </a:r>
            <a:r>
              <a:rPr lang="en-GB" sz="3600" dirty="0" err="1"/>
              <a:t>verdi</a:t>
            </a:r>
            <a:r>
              <a:rPr lang="en-GB" sz="3600" dirty="0"/>
              <a:t> </a:t>
            </a:r>
            <a:r>
              <a:rPr lang="en-GB" sz="3600" dirty="0" err="1"/>
              <a:t>fra</a:t>
            </a:r>
            <a:r>
              <a:rPr lang="en-GB" sz="3600" dirty="0"/>
              <a:t> </a:t>
            </a:r>
            <a:r>
              <a:rPr lang="en-GB" sz="3600" dirty="0" err="1"/>
              <a:t>én</a:t>
            </a:r>
            <a:r>
              <a:rPr lang="en-GB" sz="3600" dirty="0"/>
              <a:t> datatype </a:t>
            </a:r>
            <a:r>
              <a:rPr lang="en-GB" sz="3600" dirty="0" err="1"/>
              <a:t>til</a:t>
            </a:r>
            <a:r>
              <a:rPr lang="en-GB" sz="3600" dirty="0"/>
              <a:t> </a:t>
            </a:r>
            <a:r>
              <a:rPr lang="en-GB" sz="3600" dirty="0" err="1"/>
              <a:t>en</a:t>
            </a:r>
            <a:r>
              <a:rPr lang="en-GB" sz="3600" dirty="0"/>
              <a:t> </a:t>
            </a:r>
            <a:r>
              <a:rPr lang="en-GB" sz="3600" dirty="0" err="1"/>
              <a:t>annen</a:t>
            </a:r>
            <a:r>
              <a:rPr lang="en-GB" sz="3600" dirty="0"/>
              <a:t> </a:t>
            </a:r>
            <a:r>
              <a:rPr lang="en-GB" sz="3600" dirty="0" err="1"/>
              <a:t>uten</a:t>
            </a:r>
            <a:r>
              <a:rPr lang="en-GB" sz="3600" dirty="0"/>
              <a:t> </a:t>
            </a:r>
            <a:r>
              <a:rPr lang="en-GB" sz="3600" dirty="0" err="1"/>
              <a:t>å</a:t>
            </a:r>
            <a:r>
              <a:rPr lang="en-GB" sz="3600" dirty="0"/>
              <a:t> </a:t>
            </a:r>
            <a:r>
              <a:rPr lang="en-GB" sz="3600" dirty="0" err="1"/>
              <a:t>eksplisitt</a:t>
            </a:r>
            <a:r>
              <a:rPr lang="en-GB" sz="3600" dirty="0"/>
              <a:t> be om det.</a:t>
            </a:r>
          </a:p>
          <a:p>
            <a:r>
              <a:rPr lang="en-GB" sz="3600" dirty="0" err="1"/>
              <a:t>Det</a:t>
            </a:r>
            <a:r>
              <a:rPr lang="en-GB" sz="3600" dirty="0"/>
              <a:t> man </a:t>
            </a:r>
            <a:r>
              <a:rPr lang="en-GB" sz="3600" dirty="0" err="1"/>
              <a:t>kanskje</a:t>
            </a:r>
            <a:r>
              <a:rPr lang="en-GB" sz="3600" dirty="0"/>
              <a:t> </a:t>
            </a:r>
            <a:r>
              <a:rPr lang="en-GB" sz="3600" dirty="0" err="1"/>
              <a:t>tenker</a:t>
            </a:r>
            <a:r>
              <a:rPr lang="en-GB" sz="3600" dirty="0"/>
              <a:t> </a:t>
            </a:r>
            <a:r>
              <a:rPr lang="en-GB" sz="3600" dirty="0" err="1"/>
              <a:t>vil</a:t>
            </a:r>
            <a:r>
              <a:rPr lang="en-GB" sz="3600" dirty="0"/>
              <a:t> </a:t>
            </a:r>
            <a:r>
              <a:rPr lang="en-GB" sz="3600" dirty="0" err="1"/>
              <a:t>være</a:t>
            </a:r>
            <a:r>
              <a:rPr lang="en-GB" sz="3600" dirty="0"/>
              <a:t> et </a:t>
            </a:r>
            <a:r>
              <a:rPr lang="en-GB" sz="3600" dirty="0" err="1"/>
              <a:t>regnestykke</a:t>
            </a:r>
            <a:r>
              <a:rPr lang="en-GB" sz="3600" dirty="0"/>
              <a:t> under, </a:t>
            </a:r>
            <a:r>
              <a:rPr lang="en-GB" sz="3600" dirty="0" err="1"/>
              <a:t>vil</a:t>
            </a:r>
            <a:r>
              <a:rPr lang="en-GB" sz="3600" dirty="0"/>
              <a:t> </a:t>
            </a:r>
            <a:r>
              <a:rPr lang="en-GB" sz="3600" dirty="0" err="1"/>
              <a:t>på</a:t>
            </a:r>
            <a:r>
              <a:rPr lang="en-GB" sz="3600" dirty="0"/>
              <a:t> </a:t>
            </a:r>
            <a:r>
              <a:rPr lang="en-GB" sz="3600" dirty="0" err="1"/>
              <a:t>grunn</a:t>
            </a:r>
            <a:r>
              <a:rPr lang="en-GB" sz="3600" dirty="0"/>
              <a:t> </a:t>
            </a:r>
            <a:r>
              <a:rPr lang="en-GB" sz="3600" dirty="0" err="1"/>
              <a:t>av</a:t>
            </a:r>
            <a:r>
              <a:rPr lang="en-GB" sz="3600" dirty="0"/>
              <a:t> implicit coercion </a:t>
            </a:r>
            <a:r>
              <a:rPr lang="en-GB" sz="3600" dirty="0" err="1"/>
              <a:t>konvertere</a:t>
            </a:r>
            <a:r>
              <a:rPr lang="en-GB" sz="3600" dirty="0"/>
              <a:t> den </a:t>
            </a:r>
            <a:r>
              <a:rPr lang="en-GB" sz="3600" dirty="0" err="1"/>
              <a:t>numeriske</a:t>
            </a:r>
            <a:r>
              <a:rPr lang="en-GB" sz="3600" dirty="0"/>
              <a:t> </a:t>
            </a:r>
            <a:r>
              <a:rPr lang="en-GB" sz="3600" dirty="0" err="1"/>
              <a:t>verdien</a:t>
            </a:r>
            <a:r>
              <a:rPr lang="en-GB" sz="3600" dirty="0"/>
              <a:t>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cs typeface="Courier New" panose="02070309020205020404" pitchFamily="49" charset="0"/>
              </a:rPr>
              <a:t>10000</a:t>
            </a:r>
            <a:r>
              <a:rPr lang="en-GB" sz="3600" dirty="0"/>
              <a:t> </a:t>
            </a:r>
            <a:r>
              <a:rPr lang="en-GB" sz="3600" dirty="0" err="1"/>
              <a:t>til</a:t>
            </a:r>
            <a:r>
              <a:rPr lang="en-GB" sz="3600" dirty="0"/>
              <a:t> </a:t>
            </a:r>
            <a:r>
              <a:rPr lang="en-GB" sz="3600" dirty="0" err="1"/>
              <a:t>en</a:t>
            </a:r>
            <a:r>
              <a:rPr lang="en-GB" sz="3600" dirty="0"/>
              <a:t> string-</a:t>
            </a:r>
            <a:r>
              <a:rPr lang="en-GB" sz="3600" dirty="0" err="1"/>
              <a:t>basert</a:t>
            </a:r>
            <a:r>
              <a:rPr lang="en-GB" sz="3600" dirty="0"/>
              <a:t> </a:t>
            </a:r>
            <a:r>
              <a:rPr lang="en-GB" sz="3600" dirty="0" err="1"/>
              <a:t>verdi</a:t>
            </a:r>
            <a:r>
              <a:rPr lang="en-GB" sz="3600" dirty="0"/>
              <a:t>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"10000"</a:t>
            </a:r>
            <a:r>
              <a:rPr lang="en-GB" sz="3600" dirty="0"/>
              <a:t>, for </a:t>
            </a:r>
            <a:r>
              <a:rPr lang="en-GB" sz="3600" dirty="0" err="1"/>
              <a:t>så</a:t>
            </a:r>
            <a:r>
              <a:rPr lang="en-GB" sz="3600" dirty="0"/>
              <a:t> </a:t>
            </a:r>
            <a:r>
              <a:rPr lang="en-GB" sz="3600" dirty="0" err="1"/>
              <a:t>å</a:t>
            </a:r>
            <a:r>
              <a:rPr lang="en-GB" sz="3600" dirty="0"/>
              <a:t> </a:t>
            </a:r>
            <a:r>
              <a:rPr lang="en-GB" sz="3600" dirty="0" err="1"/>
              <a:t>konkatenere</a:t>
            </a:r>
            <a:r>
              <a:rPr lang="en-GB" sz="3600" dirty="0"/>
              <a:t>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"10000" </a:t>
            </a:r>
            <a:r>
              <a:rPr lang="en-GB" sz="3600" dirty="0" err="1"/>
              <a:t>og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 "12000"</a:t>
            </a:r>
            <a:r>
              <a:rPr lang="en-GB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922724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3429278" y="7697594"/>
            <a:ext cx="17442898" cy="3728037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 algn="ctr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2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Converting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a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value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from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one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type to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another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is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often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called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"type casting,"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when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done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explicitly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, and "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coercion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"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when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done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implicitly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(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forced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by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the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rules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of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how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a </a:t>
            </a:r>
            <a:r>
              <a:rPr lang="nb-NO" sz="3200" i="1" dirty="0" err="1">
                <a:solidFill>
                  <a:schemeClr val="tx1">
                    <a:lumMod val="75000"/>
                  </a:schemeClr>
                </a:solidFill>
              </a:rPr>
              <a:t>value</a:t>
            </a:r>
            <a:r>
              <a:rPr lang="nb-NO" sz="3200" i="1" dirty="0">
                <a:solidFill>
                  <a:schemeClr val="tx1">
                    <a:lumMod val="75000"/>
                  </a:schemeClr>
                </a:solidFill>
              </a:rPr>
              <a:t> is used).» </a:t>
            </a:r>
          </a:p>
          <a:p>
            <a:pPr marL="342900" lvl="0" indent="-342900" algn="ctr">
              <a:lnSpc>
                <a:spcPct val="155882"/>
              </a:lnSpc>
              <a:buClr>
                <a:schemeClr val="dk1"/>
              </a:buClr>
              <a:buSzPct val="25000"/>
              <a:buFontTx/>
              <a:buChar char="-"/>
            </a:pP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– Kyle Simpson</a:t>
            </a:r>
          </a:p>
          <a:p>
            <a:pPr marL="342900" lvl="0" indent="-342900" algn="ctr">
              <a:lnSpc>
                <a:spcPct val="155882"/>
              </a:lnSpc>
              <a:buClr>
                <a:schemeClr val="dk1"/>
              </a:buClr>
              <a:buSzPct val="25000"/>
              <a:buFontTx/>
              <a:buChar char="-"/>
            </a:pP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«</a:t>
            </a:r>
            <a:r>
              <a:rPr lang="nb-NO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You</a:t>
            </a: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</a:t>
            </a:r>
            <a:r>
              <a:rPr lang="nb-NO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Don’t</a:t>
            </a: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</a:t>
            </a:r>
            <a:r>
              <a:rPr lang="nb-NO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Know</a:t>
            </a: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JavaScript - Types &amp; </a:t>
            </a:r>
            <a:r>
              <a:rPr lang="nb-NO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Grammar</a:t>
            </a: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» </a:t>
            </a:r>
          </a:p>
          <a:p>
            <a:pPr marL="342900" lvl="0" indent="-342900" algn="ctr">
              <a:lnSpc>
                <a:spcPct val="155882"/>
              </a:lnSpc>
              <a:buClr>
                <a:schemeClr val="dk1"/>
              </a:buClr>
              <a:buSzPct val="25000"/>
              <a:buFontTx/>
              <a:buChar char="-"/>
            </a:pP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Kapittel 4: </a:t>
            </a: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  <a:hlinkClick r:id="rId3"/>
              </a:rPr>
              <a:t>«</a:t>
            </a:r>
            <a:r>
              <a:rPr lang="nb-NO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  <a:hlinkClick r:id="rId3"/>
              </a:rPr>
              <a:t>Converting</a:t>
            </a: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  <a:hlinkClick r:id="rId3"/>
              </a:rPr>
              <a:t> </a:t>
            </a:r>
            <a:r>
              <a:rPr lang="nb-NO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  <a:hlinkClick r:id="rId3"/>
              </a:rPr>
              <a:t>values</a:t>
            </a: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  <a:hlinkClick r:id="rId3"/>
              </a:rPr>
              <a:t>»</a:t>
            </a:r>
            <a:endParaRPr lang="en-US" sz="2000" i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5915671" y="5430909"/>
            <a:ext cx="12590990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Hvordan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endre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datatypen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9964189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54C2A7-30C9-E741-B5E6-66296EB979EF}"/>
              </a:ext>
            </a:extLst>
          </p:cNvPr>
          <p:cNvSpPr txBox="1"/>
          <p:nvPr/>
        </p:nvSpPr>
        <p:spPr>
          <a:xfrm>
            <a:off x="3413198" y="1944060"/>
            <a:ext cx="19194631" cy="9448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800" b="1" dirty="0"/>
              <a:t>Terminologi: </a:t>
            </a:r>
            <a:r>
              <a:rPr lang="nb-NO" sz="4800" b="1" i="1" dirty="0" err="1"/>
              <a:t>Implicit</a:t>
            </a:r>
            <a:r>
              <a:rPr lang="nb-NO" sz="4800" b="1" i="1" dirty="0"/>
              <a:t> </a:t>
            </a:r>
            <a:r>
              <a:rPr lang="nb-NO" sz="4800" b="1" i="1" dirty="0" err="1"/>
              <a:t>coercion</a:t>
            </a:r>
            <a:endParaRPr lang="nb-NO" sz="4800" b="1" i="1" dirty="0"/>
          </a:p>
          <a:p>
            <a:endParaRPr lang="nb-NO" sz="4000" dirty="0"/>
          </a:p>
          <a:p>
            <a:endParaRPr lang="nb-NO" sz="4000" dirty="0"/>
          </a:p>
          <a:p>
            <a:r>
              <a:rPr lang="nb-NO" sz="4000" dirty="0"/>
              <a:t>Formen for «uventet» konvertering av datatyper som vist under kalles </a:t>
            </a:r>
            <a:r>
              <a:rPr lang="nb-NO" sz="4000" b="1" i="1" dirty="0"/>
              <a:t>implisitt konvertering</a:t>
            </a:r>
            <a:r>
              <a:rPr lang="nb-NO" sz="4000" dirty="0"/>
              <a:t>, eller «</a:t>
            </a:r>
            <a:r>
              <a:rPr lang="nb-NO" sz="4000" dirty="0" err="1"/>
              <a:t>implicit</a:t>
            </a:r>
            <a:r>
              <a:rPr lang="nb-NO" sz="4000" dirty="0"/>
              <a:t> </a:t>
            </a:r>
            <a:r>
              <a:rPr lang="nb-NO" sz="4000" dirty="0" err="1"/>
              <a:t>coercion</a:t>
            </a:r>
            <a:r>
              <a:rPr lang="nb-NO" sz="4000" dirty="0"/>
              <a:t>» i pensumet.</a:t>
            </a:r>
            <a:endParaRPr lang="nb-NO" sz="4000" i="1" dirty="0"/>
          </a:p>
          <a:p>
            <a:endParaRPr lang="nb-NO" sz="4000" i="1" dirty="0"/>
          </a:p>
          <a:p>
            <a:r>
              <a:rPr lang="nb-NO" sz="4000" dirty="0"/>
              <a:t>Den er implisitt fordi vi ikke forteller JavaScript at vi ønsker å konvertere datatypen, språket gjør det basert på at det er den eneste logiske operasjonen som må til for å multiplisere verdiene.</a:t>
            </a:r>
          </a:p>
          <a:p>
            <a:endParaRPr lang="nb-NO" sz="4000" dirty="0"/>
          </a:p>
          <a:p>
            <a:r>
              <a:rPr lang="nb-NO" sz="4000" dirty="0" err="1"/>
              <a:t>Implicit</a:t>
            </a:r>
            <a:r>
              <a:rPr lang="nb-NO" sz="4000" dirty="0"/>
              <a:t> </a:t>
            </a:r>
            <a:r>
              <a:rPr lang="nb-NO" sz="4000" dirty="0" err="1"/>
              <a:t>coercion</a:t>
            </a:r>
            <a:r>
              <a:rPr lang="nb-NO" sz="4000" dirty="0"/>
              <a:t> er ikke i seg selv en negativ konsekvens! Men som utviklere må man være obs på hva det vil si at en verdi "plutselig" kan ende opp med å være en helt annen datatype, som igjen kan lede til merkelige resultater.</a:t>
            </a:r>
          </a:p>
          <a:p>
            <a:endParaRPr lang="nb-NO" sz="4000" dirty="0"/>
          </a:p>
          <a:p>
            <a:r>
              <a:rPr lang="nb-NO" sz="4000" dirty="0"/>
              <a:t>Det motsatte av </a:t>
            </a:r>
            <a:r>
              <a:rPr lang="nb-NO" sz="4000" i="1" dirty="0"/>
              <a:t>implisitt </a:t>
            </a:r>
            <a:r>
              <a:rPr lang="nb-NO" sz="4000" dirty="0"/>
              <a:t>konvertering</a:t>
            </a:r>
            <a:r>
              <a:rPr lang="nb-NO" sz="4000" i="1" dirty="0"/>
              <a:t> </a:t>
            </a:r>
            <a:r>
              <a:rPr lang="nb-NO" sz="4000" dirty="0"/>
              <a:t>er…</a:t>
            </a:r>
          </a:p>
        </p:txBody>
      </p:sp>
    </p:spTree>
    <p:extLst>
      <p:ext uri="{BB962C8B-B14F-4D97-AF65-F5344CB8AC3E}">
        <p14:creationId xmlns:p14="http://schemas.microsoft.com/office/powerpoint/2010/main" val="3369587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4831423" y="7272347"/>
            <a:ext cx="14638605" cy="1604607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 algn="ctr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4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en-US" sz="44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JavaScript variables are containers </a:t>
            </a:r>
          </a:p>
          <a:p>
            <a:pPr lvl="0" algn="ctr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en-US" sz="44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for storing data values.</a:t>
            </a:r>
            <a:r>
              <a:rPr lang="nb-NO" sz="44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  <a:p>
            <a:pPr lvl="0" algn="ctr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- W3Schools</a:t>
            </a:r>
            <a:endParaRPr lang="en-US" sz="2000" i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5915671" y="5430909"/>
            <a:ext cx="12590990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variabler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54C2A7-30C9-E741-B5E6-66296EB979EF}"/>
              </a:ext>
            </a:extLst>
          </p:cNvPr>
          <p:cNvSpPr txBox="1"/>
          <p:nvPr/>
        </p:nvSpPr>
        <p:spPr>
          <a:xfrm>
            <a:off x="3413198" y="2518826"/>
            <a:ext cx="19194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000" b="1" dirty="0"/>
              <a:t>Eksempler på </a:t>
            </a:r>
            <a:r>
              <a:rPr lang="nb-NO" sz="5400" b="1" i="1" dirty="0" err="1"/>
              <a:t>Implicit</a:t>
            </a:r>
            <a:r>
              <a:rPr lang="nb-NO" sz="4000" b="1" i="1" dirty="0"/>
              <a:t> </a:t>
            </a:r>
            <a:r>
              <a:rPr lang="nb-NO" sz="4000" b="1" i="1" dirty="0" err="1"/>
              <a:t>coercion</a:t>
            </a:r>
            <a:endParaRPr lang="nb-NO" sz="4000" b="1" i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52654A-C2FA-B74A-80F2-58BFA72734E5}"/>
              </a:ext>
            </a:extLst>
          </p:cNvPr>
          <p:cNvSpPr/>
          <p:nvPr/>
        </p:nvSpPr>
        <p:spPr>
          <a:xfrm>
            <a:off x="3413198" y="6495959"/>
            <a:ext cx="93100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multiplication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5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*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"10"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07382D-2681-284B-A81D-9E279C024AFA}"/>
              </a:ext>
            </a:extLst>
          </p:cNvPr>
          <p:cNvSpPr/>
          <p:nvPr/>
        </p:nvSpPr>
        <p:spPr>
          <a:xfrm>
            <a:off x="3449058" y="5173617"/>
            <a:ext cx="7602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addition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10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+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"10"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;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B18CFA-6F6D-DC45-81DD-E504FCF99CCE}"/>
              </a:ext>
            </a:extLst>
          </p:cNvPr>
          <p:cNvSpPr/>
          <p:nvPr/>
        </p:nvSpPr>
        <p:spPr>
          <a:xfrm>
            <a:off x="3449058" y="7818300"/>
            <a:ext cx="127750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welcome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"Kurs PGR" 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+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102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357E8A0-FE37-8640-88D4-AAF4A3EC3E62}"/>
              </a:ext>
            </a:extLst>
          </p:cNvPr>
          <p:cNvSpPr/>
          <p:nvPr/>
        </p:nvSpPr>
        <p:spPr>
          <a:xfrm>
            <a:off x="11051178" y="5173616"/>
            <a:ext cx="48990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1010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4E36BA6-B939-4648-82A9-AFE6A749D63F}"/>
              </a:ext>
            </a:extLst>
          </p:cNvPr>
          <p:cNvSpPr/>
          <p:nvPr/>
        </p:nvSpPr>
        <p:spPr>
          <a:xfrm>
            <a:off x="12723223" y="6495958"/>
            <a:ext cx="43444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50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497D90-EE1E-2A43-9808-AF5AE61F0F5B}"/>
              </a:ext>
            </a:extLst>
          </p:cNvPr>
          <p:cNvSpPr/>
          <p:nvPr/>
        </p:nvSpPr>
        <p:spPr>
          <a:xfrm>
            <a:off x="12723223" y="7818299"/>
            <a:ext cx="73949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"Kurs PGR102"</a:t>
            </a:r>
            <a:endParaRPr lang="nb-NO" sz="36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849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5" grpId="0"/>
      <p:bldP spid="2" grpId="0"/>
      <p:bldP spid="9" grpId="0"/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54C2A7-30C9-E741-B5E6-66296EB979EF}"/>
              </a:ext>
            </a:extLst>
          </p:cNvPr>
          <p:cNvSpPr txBox="1"/>
          <p:nvPr/>
        </p:nvSpPr>
        <p:spPr>
          <a:xfrm>
            <a:off x="3370729" y="3155579"/>
            <a:ext cx="18019059" cy="7078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000" b="1" dirty="0"/>
              <a:t>Terminologi: </a:t>
            </a:r>
            <a:r>
              <a:rPr lang="nb-NO" sz="5400" b="1" i="1" dirty="0" err="1"/>
              <a:t>Explicit</a:t>
            </a:r>
            <a:r>
              <a:rPr lang="nb-NO" sz="4000" b="1" i="1" dirty="0"/>
              <a:t> </a:t>
            </a:r>
            <a:r>
              <a:rPr lang="nb-NO" sz="4000" b="1" i="1" dirty="0" err="1"/>
              <a:t>coercion</a:t>
            </a:r>
            <a:r>
              <a:rPr lang="nb-NO" sz="4000" b="1" i="1" dirty="0"/>
              <a:t> (kalles også «type casting»)</a:t>
            </a:r>
          </a:p>
          <a:p>
            <a:endParaRPr lang="nb-NO" sz="4000" dirty="0"/>
          </a:p>
          <a:p>
            <a:r>
              <a:rPr lang="nb-NO" sz="4000" dirty="0"/>
              <a:t>Når man ønsker å få en verdi til å bli av en annen datatype, så kan det lønne seg å gjøre det </a:t>
            </a:r>
            <a:r>
              <a:rPr lang="nb-NO" sz="4000" i="1" dirty="0"/>
              <a:t>eksplisitt </a:t>
            </a:r>
            <a:r>
              <a:rPr lang="nb-NO" sz="4000" dirty="0"/>
              <a:t>– det gjør det enklere for andre utviklere å sette seg inn i koden.</a:t>
            </a:r>
          </a:p>
          <a:p>
            <a:endParaRPr lang="nb-NO" sz="4000" dirty="0"/>
          </a:p>
          <a:p>
            <a:r>
              <a:rPr lang="nb-NO" sz="4000" dirty="0"/>
              <a:t>I eksemplene på forrige slide bruker vi funksjoner innebygd i JavaScript for å hjelpe oss med å gjøre det </a:t>
            </a:r>
            <a:r>
              <a:rPr lang="nb-NO" sz="4000" i="1" dirty="0"/>
              <a:t>eksplisitt</a:t>
            </a:r>
            <a:r>
              <a:rPr lang="nb-NO" sz="4000" dirty="0"/>
              <a:t> at vi ønsker å konvertere en verdi fra én datatype til en annen.</a:t>
            </a:r>
          </a:p>
          <a:p>
            <a:endParaRPr lang="nb-NO" sz="4000" dirty="0"/>
          </a:p>
          <a:p>
            <a:r>
              <a:rPr lang="nb-NO" sz="4000" dirty="0"/>
              <a:t>Man kaller gjerne </a:t>
            </a:r>
            <a:r>
              <a:rPr lang="nb-NO" sz="4000" i="1" dirty="0" err="1"/>
              <a:t>explicit</a:t>
            </a:r>
            <a:r>
              <a:rPr lang="nb-NO" sz="4000" i="1" dirty="0"/>
              <a:t> </a:t>
            </a:r>
            <a:r>
              <a:rPr lang="nb-NO" sz="4000" i="1" dirty="0" err="1"/>
              <a:t>coercion</a:t>
            </a:r>
            <a:r>
              <a:rPr lang="nb-NO" sz="4000" dirty="0"/>
              <a:t> for «type casting».</a:t>
            </a:r>
          </a:p>
        </p:txBody>
      </p:sp>
    </p:spTree>
    <p:extLst>
      <p:ext uri="{BB962C8B-B14F-4D97-AF65-F5344CB8AC3E}">
        <p14:creationId xmlns:p14="http://schemas.microsoft.com/office/powerpoint/2010/main" val="26772450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54C2A7-30C9-E741-B5E6-66296EB979EF}"/>
              </a:ext>
            </a:extLst>
          </p:cNvPr>
          <p:cNvSpPr txBox="1"/>
          <p:nvPr/>
        </p:nvSpPr>
        <p:spPr>
          <a:xfrm>
            <a:off x="3413198" y="2518826"/>
            <a:ext cx="19194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000" b="1" dirty="0"/>
              <a:t>Eksempler på </a:t>
            </a:r>
            <a:r>
              <a:rPr lang="nb-NO" sz="5400" b="1" i="1" dirty="0" err="1"/>
              <a:t>Explicit</a:t>
            </a:r>
            <a:r>
              <a:rPr lang="nb-NO" sz="4000" b="1" i="1" dirty="0"/>
              <a:t> </a:t>
            </a:r>
            <a:r>
              <a:rPr lang="nb-NO" sz="4000" b="1" i="1" dirty="0" err="1"/>
              <a:t>coercion</a:t>
            </a:r>
            <a:endParaRPr lang="nb-NO" sz="4000" b="1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357E8A0-FE37-8640-88D4-AAF4A3EC3E62}"/>
              </a:ext>
            </a:extLst>
          </p:cNvPr>
          <p:cNvSpPr/>
          <p:nvPr/>
        </p:nvSpPr>
        <p:spPr>
          <a:xfrm>
            <a:off x="17391018" y="5880106"/>
            <a:ext cx="43444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50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4E36BA6-B939-4648-82A9-AFE6A749D63F}"/>
              </a:ext>
            </a:extLst>
          </p:cNvPr>
          <p:cNvSpPr/>
          <p:nvPr/>
        </p:nvSpPr>
        <p:spPr>
          <a:xfrm>
            <a:off x="15590437" y="7141488"/>
            <a:ext cx="43444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15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497D90-EE1E-2A43-9808-AF5AE61F0F5B}"/>
              </a:ext>
            </a:extLst>
          </p:cNvPr>
          <p:cNvSpPr/>
          <p:nvPr/>
        </p:nvSpPr>
        <p:spPr>
          <a:xfrm>
            <a:off x="14686913" y="9561110"/>
            <a:ext cx="65630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"22596000"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AD30DC-06C4-0446-BB2F-434235CD5255}"/>
              </a:ext>
            </a:extLst>
          </p:cNvPr>
          <p:cNvSpPr/>
          <p:nvPr/>
        </p:nvSpPr>
        <p:spPr>
          <a:xfrm>
            <a:off x="2798986" y="5819947"/>
            <a:ext cx="148112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multiplication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parseInt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"5"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 *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parseInt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"10"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803615-699B-EC41-B680-D11EA7FBF07D}"/>
              </a:ext>
            </a:extLst>
          </p:cNvPr>
          <p:cNvSpPr/>
          <p:nvPr/>
        </p:nvSpPr>
        <p:spPr>
          <a:xfrm>
            <a:off x="2798986" y="7142289"/>
            <a:ext cx="148112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addition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parseInt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"5"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 +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parseInt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"10"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2F2E4F-5473-3944-B472-F89E9AEB8DF7}"/>
              </a:ext>
            </a:extLst>
          </p:cNvPr>
          <p:cNvSpPr/>
          <p:nvPr/>
        </p:nvSpPr>
        <p:spPr>
          <a:xfrm>
            <a:off x="2796887" y="9500951"/>
            <a:ext cx="148112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toPhoneNumber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(22596000).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toString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();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288220-0955-1C40-BA4D-6F5A01DE803B}"/>
              </a:ext>
            </a:extLst>
          </p:cNvPr>
          <p:cNvSpPr/>
          <p:nvPr/>
        </p:nvSpPr>
        <p:spPr>
          <a:xfrm>
            <a:off x="18654736" y="8327804"/>
            <a:ext cx="48990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dirty="0">
                <a:solidFill>
                  <a:srgbClr val="00B050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// Resultat: 16.2</a:t>
            </a:r>
            <a:endParaRPr lang="nb-NO" sz="3600" b="1" dirty="0">
              <a:solidFill>
                <a:srgbClr val="00B05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D94A3F2-6943-EF4D-A6A1-2018345388D6}"/>
              </a:ext>
            </a:extLst>
          </p:cNvPr>
          <p:cNvSpPr/>
          <p:nvPr/>
        </p:nvSpPr>
        <p:spPr>
          <a:xfrm>
            <a:off x="2796886" y="8301109"/>
            <a:ext cx="184530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floatingPoint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parseFloat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"5.7"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 +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parseInt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"10.5"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35820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F2EFE5-146A-BA42-903A-635F6C1987E3}"/>
              </a:ext>
            </a:extLst>
          </p:cNvPr>
          <p:cNvSpPr/>
          <p:nvPr/>
        </p:nvSpPr>
        <p:spPr>
          <a:xfrm>
            <a:off x="5251731" y="4247492"/>
            <a:ext cx="1481128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phoneNumber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22596000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b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</a:br>
            <a:r>
              <a:rPr lang="nb-NO" sz="36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prefixedPhoneNumber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"+47"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+ 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phoneNumber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endParaRPr lang="nb-NO" sz="3600" dirty="0">
              <a:latin typeface="Courier" pitchFamily="2" charset="0"/>
              <a:ea typeface="Menlo" panose="020B0609030804020204" pitchFamily="49" charset="0"/>
              <a:cs typeface="Courier New" panose="02070309020205020404" pitchFamily="49" charset="0"/>
            </a:endParaRPr>
          </a:p>
          <a:p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console.log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(</a:t>
            </a:r>
            <a:r>
              <a:rPr lang="nb-NO" sz="36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prefixedPhoneNumber</a:t>
            </a:r>
            <a:r>
              <a:rPr lang="nb-NO" sz="36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54C2A7-30C9-E741-B5E6-66296EB979EF}"/>
              </a:ext>
            </a:extLst>
          </p:cNvPr>
          <p:cNvSpPr txBox="1"/>
          <p:nvPr/>
        </p:nvSpPr>
        <p:spPr>
          <a:xfrm>
            <a:off x="5251731" y="7942729"/>
            <a:ext cx="1521442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000" b="1" dirty="0"/>
              <a:t>Quiz:</a:t>
            </a:r>
          </a:p>
          <a:p>
            <a:r>
              <a:rPr lang="nb-NO" sz="4000" dirty="0"/>
              <a:t>Hvilken verdi inneholder nå variabelen </a:t>
            </a:r>
            <a:r>
              <a:rPr lang="nb-NO" sz="40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prefixedPhoneNumber</a:t>
            </a:r>
            <a:r>
              <a:rPr lang="nb-NO" sz="4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</a:p>
          <a:p>
            <a:r>
              <a:rPr lang="nb-NO" sz="4000" dirty="0"/>
              <a:t>og hvilken datatype er det? Er dette </a:t>
            </a:r>
            <a:r>
              <a:rPr lang="nb-NO" sz="4000" b="1" dirty="0" err="1"/>
              <a:t>explicit</a:t>
            </a:r>
            <a:r>
              <a:rPr lang="nb-NO" sz="4000" b="1" dirty="0"/>
              <a:t> eller </a:t>
            </a:r>
            <a:r>
              <a:rPr lang="nb-NO" sz="4000" b="1" dirty="0" err="1"/>
              <a:t>implicit</a:t>
            </a:r>
            <a:r>
              <a:rPr lang="nb-NO" sz="4000" b="1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6E51C6-A9E5-EF4D-82FC-79760BD23AD0}"/>
              </a:ext>
            </a:extLst>
          </p:cNvPr>
          <p:cNvSpPr txBox="1"/>
          <p:nvPr/>
        </p:nvSpPr>
        <p:spPr>
          <a:xfrm>
            <a:off x="5251731" y="10276746"/>
            <a:ext cx="180357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000" b="1" dirty="0"/>
              <a:t>Svar:</a:t>
            </a:r>
          </a:p>
          <a:p>
            <a:r>
              <a:rPr lang="nb-NO" sz="4000" dirty="0"/>
              <a:t>Variabelen </a:t>
            </a:r>
            <a:r>
              <a:rPr lang="nb-NO" sz="40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prefixedPhoneNumber</a:t>
            </a:r>
            <a:r>
              <a:rPr lang="nb-NO" sz="4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nb-NO" sz="4000" dirty="0"/>
              <a:t>inneholder verdien "+4722596000",  og er av datatypen </a:t>
            </a:r>
            <a:r>
              <a:rPr lang="nb-NO" sz="4000" dirty="0" err="1">
                <a:latin typeface="Courier" pitchFamily="2" charset="0"/>
                <a:cs typeface="Courier New" panose="02070309020205020404" pitchFamily="49" charset="0"/>
              </a:rPr>
              <a:t>string</a:t>
            </a:r>
            <a:r>
              <a:rPr lang="nb-NO" sz="4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95995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F2EFE5-146A-BA42-903A-635F6C1987E3}"/>
              </a:ext>
            </a:extLst>
          </p:cNvPr>
          <p:cNvSpPr/>
          <p:nvPr/>
        </p:nvSpPr>
        <p:spPr>
          <a:xfrm>
            <a:off x="0" y="3201349"/>
            <a:ext cx="243776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b-NO" sz="48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48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48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addition</a:t>
            </a:r>
            <a:r>
              <a:rPr lang="nb-NO" sz="48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"5"</a:t>
            </a:r>
            <a:r>
              <a:rPr lang="nb-NO" sz="48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+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"10"</a:t>
            </a:r>
            <a:r>
              <a:rPr lang="nb-NO" sz="48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54C2A7-30C9-E741-B5E6-66296EB979EF}"/>
              </a:ext>
            </a:extLst>
          </p:cNvPr>
          <p:cNvSpPr txBox="1"/>
          <p:nvPr/>
        </p:nvSpPr>
        <p:spPr>
          <a:xfrm>
            <a:off x="3085000" y="5519529"/>
            <a:ext cx="191259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000" b="1" dirty="0"/>
              <a:t>Quiz:</a:t>
            </a:r>
          </a:p>
          <a:p>
            <a:r>
              <a:rPr lang="nb-NO" sz="4000" dirty="0"/>
              <a:t>Hvilken verdi inneholder nå variabelen </a:t>
            </a:r>
            <a:r>
              <a:rPr lang="nb-NO" sz="40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addition</a:t>
            </a:r>
            <a:r>
              <a:rPr lang="nb-NO" sz="4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nb-NO" sz="4000" dirty="0"/>
              <a:t>og hvilken datatype er det?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4A17F1-645E-7449-821A-5AA341B2940E}"/>
              </a:ext>
            </a:extLst>
          </p:cNvPr>
          <p:cNvSpPr txBox="1"/>
          <p:nvPr/>
        </p:nvSpPr>
        <p:spPr>
          <a:xfrm>
            <a:off x="3085000" y="7472586"/>
            <a:ext cx="180357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000" b="1" dirty="0"/>
              <a:t>Svar:</a:t>
            </a:r>
          </a:p>
          <a:p>
            <a:r>
              <a:rPr lang="nb-NO" sz="4000" dirty="0"/>
              <a:t>Variabelen </a:t>
            </a:r>
            <a:r>
              <a:rPr lang="nb-NO" sz="40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addition</a:t>
            </a:r>
            <a:r>
              <a:rPr lang="nb-NO" sz="4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nb-NO" sz="4000" dirty="0"/>
              <a:t>inneholder verdien "510",  og er av datatypen </a:t>
            </a:r>
            <a:r>
              <a:rPr lang="nb-NO" sz="4000" dirty="0" err="1">
                <a:latin typeface="Courier" pitchFamily="2" charset="0"/>
                <a:cs typeface="Courier New" panose="02070309020205020404" pitchFamily="49" charset="0"/>
              </a:rPr>
              <a:t>string</a:t>
            </a:r>
            <a:r>
              <a:rPr lang="nb-NO" sz="4000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B3967-2A19-3E4D-AF1E-41D823815CD5}"/>
              </a:ext>
            </a:extLst>
          </p:cNvPr>
          <p:cNvSpPr txBox="1"/>
          <p:nvPr/>
        </p:nvSpPr>
        <p:spPr>
          <a:xfrm>
            <a:off x="3084999" y="9425643"/>
            <a:ext cx="180357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000" b="1" dirty="0"/>
              <a:t>Forklaring:</a:t>
            </a:r>
          </a:p>
          <a:p>
            <a:r>
              <a:rPr lang="nb-NO" sz="4000" dirty="0"/>
              <a:t>Vi så tidligere i forelesningen på konkatenering (</a:t>
            </a:r>
            <a:r>
              <a:rPr lang="nb-NO" sz="4000" dirty="0" err="1"/>
              <a:t>concatinating</a:t>
            </a:r>
            <a:r>
              <a:rPr lang="nb-NO" sz="4000" dirty="0"/>
              <a:t>) av </a:t>
            </a:r>
            <a:r>
              <a:rPr lang="nb-NO" sz="4000" dirty="0" err="1">
                <a:latin typeface="Courier" pitchFamily="2" charset="0"/>
              </a:rPr>
              <a:t>string</a:t>
            </a:r>
            <a:r>
              <a:rPr lang="nb-NO" sz="4000" dirty="0" err="1"/>
              <a:t>s</a:t>
            </a:r>
            <a:r>
              <a:rPr lang="nb-NO" sz="4000" dirty="0"/>
              <a:t>. Det er akkurat det som skjer her! Begge verdiene er </a:t>
            </a:r>
            <a:r>
              <a:rPr lang="nb-NO" sz="4000" dirty="0" err="1">
                <a:latin typeface="Courier" pitchFamily="2" charset="0"/>
              </a:rPr>
              <a:t>string</a:t>
            </a:r>
            <a:r>
              <a:rPr lang="nb-NO" sz="4000" dirty="0" err="1"/>
              <a:t>s</a:t>
            </a:r>
            <a:r>
              <a:rPr lang="nb-NO" sz="4000" dirty="0"/>
              <a:t>, og når man adderer dem sammen, så </a:t>
            </a:r>
            <a:r>
              <a:rPr lang="nb-NO" sz="4000" i="1" dirty="0"/>
              <a:t>konkateneres</a:t>
            </a:r>
            <a:r>
              <a:rPr lang="nb-NO" sz="4000" dirty="0"/>
              <a:t> de og blir til </a:t>
            </a:r>
            <a:r>
              <a:rPr lang="nb-NO" sz="4000" dirty="0" err="1">
                <a:latin typeface="Courier" pitchFamily="2" charset="0"/>
              </a:rPr>
              <a:t>string</a:t>
            </a:r>
            <a:r>
              <a:rPr lang="nb-NO" sz="4000" dirty="0" err="1"/>
              <a:t>en</a:t>
            </a:r>
            <a:r>
              <a:rPr lang="nb-NO" sz="4000" dirty="0"/>
              <a:t> 510.</a:t>
            </a:r>
          </a:p>
        </p:txBody>
      </p:sp>
    </p:spTree>
    <p:extLst>
      <p:ext uri="{BB962C8B-B14F-4D97-AF65-F5344CB8AC3E}">
        <p14:creationId xmlns:p14="http://schemas.microsoft.com/office/powerpoint/2010/main" val="901963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F2EFE5-146A-BA42-903A-635F6C1987E3}"/>
              </a:ext>
            </a:extLst>
          </p:cNvPr>
          <p:cNvSpPr/>
          <p:nvPr/>
        </p:nvSpPr>
        <p:spPr>
          <a:xfrm>
            <a:off x="0" y="3491718"/>
            <a:ext cx="243776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b-NO" sz="4800" dirty="0">
                <a:solidFill>
                  <a:srgbClr val="0000FF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var</a:t>
            </a:r>
            <a:r>
              <a:rPr lang="nb-NO" sz="48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</a:t>
            </a:r>
            <a:r>
              <a:rPr lang="nb-NO" sz="48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multiplication</a:t>
            </a:r>
            <a:r>
              <a:rPr lang="nb-NO" sz="48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=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"5"</a:t>
            </a:r>
            <a:r>
              <a:rPr lang="nb-NO" sz="48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 *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"10"</a:t>
            </a:r>
            <a:r>
              <a:rPr lang="nb-NO" sz="4800" dirty="0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54C2A7-30C9-E741-B5E6-66296EB979EF}"/>
              </a:ext>
            </a:extLst>
          </p:cNvPr>
          <p:cNvSpPr txBox="1"/>
          <p:nvPr/>
        </p:nvSpPr>
        <p:spPr>
          <a:xfrm>
            <a:off x="2995956" y="4997766"/>
            <a:ext cx="202814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000" b="1" dirty="0"/>
              <a:t>Quiz:</a:t>
            </a:r>
          </a:p>
          <a:p>
            <a:r>
              <a:rPr lang="nb-NO" sz="4000" dirty="0"/>
              <a:t>Hvilken verdi inneholder nå variabelen </a:t>
            </a:r>
            <a:r>
              <a:rPr lang="nb-NO" sz="40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multiplication</a:t>
            </a:r>
            <a:r>
              <a:rPr lang="nb-NO" sz="4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</a:t>
            </a:r>
            <a:r>
              <a:rPr lang="nb-NO" sz="4000" dirty="0" err="1"/>
              <a:t>og</a:t>
            </a:r>
            <a:r>
              <a:rPr lang="nb-NO" sz="4000" dirty="0"/>
              <a:t> hvilken datatype er det?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C0A043-9FD2-F24D-B519-BB448FCD088D}"/>
              </a:ext>
            </a:extLst>
          </p:cNvPr>
          <p:cNvSpPr txBox="1"/>
          <p:nvPr/>
        </p:nvSpPr>
        <p:spPr>
          <a:xfrm>
            <a:off x="2995956" y="6996256"/>
            <a:ext cx="195857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000" b="1" dirty="0"/>
              <a:t>Svar:</a:t>
            </a:r>
          </a:p>
          <a:p>
            <a:r>
              <a:rPr lang="nb-NO" sz="4000" dirty="0"/>
              <a:t>Variabelen </a:t>
            </a:r>
            <a:r>
              <a:rPr lang="nb-NO" sz="4000" dirty="0" err="1"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multiplication</a:t>
            </a:r>
            <a:r>
              <a:rPr lang="nb-NO" sz="4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nb-NO" sz="4000" dirty="0"/>
              <a:t>inneholder tallet 50,  og er av datatypen </a:t>
            </a:r>
            <a:r>
              <a:rPr lang="nb-NO" sz="4000" dirty="0" err="1">
                <a:latin typeface="Courier" pitchFamily="2" charset="0"/>
                <a:cs typeface="Courier New" panose="02070309020205020404" pitchFamily="49" charset="0"/>
              </a:rPr>
              <a:t>number</a:t>
            </a:r>
            <a:r>
              <a:rPr lang="nb-NO" sz="4000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E2F0F5-E703-DB48-A0E9-F26B167B4B47}"/>
              </a:ext>
            </a:extLst>
          </p:cNvPr>
          <p:cNvSpPr txBox="1"/>
          <p:nvPr/>
        </p:nvSpPr>
        <p:spPr>
          <a:xfrm>
            <a:off x="2995956" y="8994746"/>
            <a:ext cx="2028148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000" b="1" dirty="0"/>
              <a:t>Forklaring:</a:t>
            </a:r>
          </a:p>
          <a:p>
            <a:r>
              <a:rPr lang="nb-NO" sz="4000" dirty="0"/>
              <a:t>Når man multipliserer </a:t>
            </a:r>
            <a:r>
              <a:rPr lang="nb-NO" sz="4000" dirty="0" err="1"/>
              <a:t>strings</a:t>
            </a:r>
            <a:r>
              <a:rPr lang="nb-NO" sz="4000" dirty="0"/>
              <a:t> i JavaScript, så tvinger språket gjennom en </a:t>
            </a:r>
            <a:r>
              <a:rPr lang="nb-NO" sz="4000" i="1" dirty="0"/>
              <a:t>konvertering</a:t>
            </a:r>
            <a:r>
              <a:rPr lang="nb-NO" sz="4000" dirty="0"/>
              <a:t> av datatypen. Siden multiplikasjon av en </a:t>
            </a:r>
            <a:r>
              <a:rPr lang="nb-NO" sz="4000" dirty="0" err="1"/>
              <a:t>string</a:t>
            </a:r>
            <a:r>
              <a:rPr lang="nb-NO" sz="4000" dirty="0"/>
              <a:t> ikke gir noe mening, så konverteres verdiene til en datatype som gir mer mening!</a:t>
            </a:r>
          </a:p>
          <a:p>
            <a:r>
              <a:rPr lang="nb-NO" sz="40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"5" 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  <a:sym typeface="Wingdings" pitchFamily="2" charset="2"/>
              </a:rPr>
              <a:t>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5</a:t>
            </a:r>
            <a:r>
              <a:rPr lang="nb-NO" sz="4000" b="1" dirty="0"/>
              <a:t>        </a:t>
            </a:r>
            <a:r>
              <a:rPr lang="nb-NO" sz="4000" dirty="0"/>
              <a:t>og</a:t>
            </a:r>
            <a:r>
              <a:rPr lang="nb-NO" sz="4000" b="1" dirty="0"/>
              <a:t>     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"10" 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4000" dirty="0">
                <a:latin typeface="Courier" pitchFamily="2" charset="0"/>
                <a:cs typeface="Courier New" panose="02070309020205020404" pitchFamily="49" charset="0"/>
                <a:sym typeface="Wingdings" pitchFamily="2" charset="2"/>
              </a:rPr>
              <a:t>  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  <a:sym typeface="Wingdings" pitchFamily="2" charset="2"/>
              </a:rPr>
              <a:t>10</a:t>
            </a:r>
            <a:endParaRPr lang="nb-NO" sz="4000" dirty="0">
              <a:latin typeface="Courier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415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4831423" y="7272347"/>
            <a:ext cx="14638605" cy="1604607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 algn="ctr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4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«[...] </a:t>
            </a:r>
            <a:r>
              <a:rPr lang="en-US" sz="44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syntax refers to a set of rules that determine how the language will be written (by the programmer) and interpreted (by the browser).</a:t>
            </a:r>
            <a:r>
              <a:rPr lang="nb-NO" sz="44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  <a:p>
            <a:pPr lvl="0" algn="ctr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- </a:t>
            </a:r>
            <a:r>
              <a:rPr lang="nb-NO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Quackit</a:t>
            </a:r>
            <a:endParaRPr lang="en-US" sz="2000" i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5915671" y="5430909"/>
            <a:ext cx="12590990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syntax?</a:t>
            </a:r>
          </a:p>
        </p:txBody>
      </p:sp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344668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82">
            <a:extLst>
              <a:ext uri="{FF2B5EF4-FFF2-40B4-BE49-F238E27FC236}">
                <a16:creationId xmlns:a16="http://schemas.microsoft.com/office/drawing/2014/main" id="{23B2DF8D-5E0A-6A46-860E-79903500D13D}"/>
              </a:ext>
            </a:extLst>
          </p:cNvPr>
          <p:cNvSpPr txBox="1"/>
          <p:nvPr/>
        </p:nvSpPr>
        <p:spPr>
          <a:xfrm>
            <a:off x="2826517" y="2325083"/>
            <a:ext cx="19158840" cy="18891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Syntaxen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variabel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A908A3-0536-7741-9951-2640E58A00B4}"/>
              </a:ext>
            </a:extLst>
          </p:cNvPr>
          <p:cNvSpPr txBox="1"/>
          <p:nvPr/>
        </p:nvSpPr>
        <p:spPr>
          <a:xfrm>
            <a:off x="5604524" y="6424099"/>
            <a:ext cx="3284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err="1"/>
              <a:t>Variabelnavn</a:t>
            </a:r>
            <a:endParaRPr lang="en-GB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9F7E-B7D9-1F41-9EF8-59210F0794BA}"/>
              </a:ext>
            </a:extLst>
          </p:cNvPr>
          <p:cNvSpPr txBox="1"/>
          <p:nvPr/>
        </p:nvSpPr>
        <p:spPr>
          <a:xfrm>
            <a:off x="10941801" y="8002302"/>
            <a:ext cx="51620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/>
              <a:t>Verdi</a:t>
            </a:r>
          </a:p>
          <a:p>
            <a:pPr algn="ctr"/>
            <a:r>
              <a:rPr lang="en-GB" sz="3600" dirty="0"/>
              <a:t>(</a:t>
            </a:r>
            <a:r>
              <a:rPr lang="en-GB" sz="3600" dirty="0" err="1"/>
              <a:t>i</a:t>
            </a:r>
            <a:r>
              <a:rPr lang="en-GB" sz="3600" dirty="0"/>
              <a:t> </a:t>
            </a:r>
            <a:r>
              <a:rPr lang="en-GB" sz="3600" dirty="0" err="1"/>
              <a:t>dette</a:t>
            </a:r>
            <a:r>
              <a:rPr lang="en-GB" sz="3600" dirty="0"/>
              <a:t> </a:t>
            </a:r>
            <a:r>
              <a:rPr lang="en-GB" sz="3600" dirty="0" err="1"/>
              <a:t>tilfellet</a:t>
            </a:r>
            <a:r>
              <a:rPr lang="en-GB" sz="3600" dirty="0"/>
              <a:t> </a:t>
            </a:r>
            <a:r>
              <a:rPr lang="en-GB" sz="3600" dirty="0" err="1"/>
              <a:t>en</a:t>
            </a:r>
            <a:r>
              <a:rPr lang="en-GB" sz="3600" dirty="0"/>
              <a:t> </a:t>
            </a:r>
            <a:r>
              <a:rPr lang="en-GB" sz="3600" dirty="0" err="1"/>
              <a:t>tekst-basert</a:t>
            </a:r>
            <a:r>
              <a:rPr lang="en-GB" sz="3600" dirty="0"/>
              <a:t> </a:t>
            </a:r>
            <a:r>
              <a:rPr lang="en-GB" sz="3600" dirty="0" err="1"/>
              <a:t>verdi</a:t>
            </a:r>
            <a:r>
              <a:rPr lang="en-GB" sz="3600" dirty="0"/>
              <a:t> </a:t>
            </a:r>
            <a:r>
              <a:rPr lang="en-GB" sz="3600" dirty="0" err="1"/>
              <a:t>av</a:t>
            </a:r>
            <a:r>
              <a:rPr lang="en-GB" sz="3600" dirty="0"/>
              <a:t> </a:t>
            </a:r>
            <a:r>
              <a:rPr lang="en-GB" sz="3600" dirty="0" err="1"/>
              <a:t>typen</a:t>
            </a:r>
            <a:r>
              <a:rPr lang="en-GB" sz="3600" dirty="0"/>
              <a:t> </a:t>
            </a:r>
            <a:r>
              <a:rPr lang="en-GB" sz="3600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GB" sz="3600" dirty="0"/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4B4AD3-EE23-F74B-9A75-7D7428B63E88}"/>
              </a:ext>
            </a:extLst>
          </p:cNvPr>
          <p:cNvSpPr txBox="1"/>
          <p:nvPr/>
        </p:nvSpPr>
        <p:spPr>
          <a:xfrm>
            <a:off x="2145647" y="6404179"/>
            <a:ext cx="3284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err="1"/>
              <a:t>Nøkkelord</a:t>
            </a:r>
            <a:endParaRPr lang="en-GB" sz="3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D4435C-4EBD-E74A-AB40-48599D065D59}"/>
              </a:ext>
            </a:extLst>
          </p:cNvPr>
          <p:cNvSpPr txBox="1"/>
          <p:nvPr/>
        </p:nvSpPr>
        <p:spPr>
          <a:xfrm>
            <a:off x="9121750" y="5008327"/>
            <a:ext cx="328418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err="1"/>
              <a:t>Tilordning</a:t>
            </a:r>
            <a:r>
              <a:rPr lang="en-GB" sz="3600" dirty="0"/>
              <a:t> </a:t>
            </a:r>
            <a:r>
              <a:rPr lang="en-GB" sz="3600" dirty="0" err="1"/>
              <a:t>av</a:t>
            </a:r>
            <a:r>
              <a:rPr lang="en-GB" sz="3600" dirty="0"/>
              <a:t> </a:t>
            </a:r>
            <a:r>
              <a:rPr lang="en-GB" sz="3600" dirty="0" err="1"/>
              <a:t>verdi</a:t>
            </a:r>
            <a:br>
              <a:rPr lang="en-GB" sz="3600" dirty="0"/>
            </a:br>
            <a:r>
              <a:rPr lang="en-GB" sz="2800" i="1" dirty="0"/>
              <a:t>(assignment operator)</a:t>
            </a:r>
            <a:endParaRPr lang="en-GB" sz="3600" i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FC5AD3-7EB3-204F-BFA1-BE9F14DA5406}"/>
              </a:ext>
            </a:extLst>
          </p:cNvPr>
          <p:cNvSpPr txBox="1"/>
          <p:nvPr/>
        </p:nvSpPr>
        <p:spPr>
          <a:xfrm>
            <a:off x="15527362" y="6871613"/>
            <a:ext cx="46135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err="1"/>
              <a:t>Semikolon</a:t>
            </a:r>
            <a:r>
              <a:rPr lang="en-GB" sz="3600" dirty="0"/>
              <a:t> </a:t>
            </a:r>
            <a:r>
              <a:rPr lang="en-GB" sz="3600" dirty="0" err="1"/>
              <a:t>markerer</a:t>
            </a:r>
            <a:r>
              <a:rPr lang="en-GB" sz="3600" dirty="0"/>
              <a:t> </a:t>
            </a:r>
            <a:r>
              <a:rPr lang="en-GB" sz="3600" dirty="0" err="1"/>
              <a:t>slutten</a:t>
            </a:r>
            <a:r>
              <a:rPr lang="en-GB" sz="3600" dirty="0"/>
              <a:t> </a:t>
            </a:r>
            <a:r>
              <a:rPr lang="en-GB" sz="3600" dirty="0" err="1"/>
              <a:t>på</a:t>
            </a:r>
            <a:r>
              <a:rPr lang="en-GB" sz="3600" dirty="0"/>
              <a:t> </a:t>
            </a:r>
            <a:r>
              <a:rPr lang="en-GB" sz="3600" dirty="0" err="1"/>
              <a:t>kodesnutt</a:t>
            </a:r>
            <a:endParaRPr lang="en-GB" sz="3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149DBF-99BC-E141-AB02-30D1E68A54C6}"/>
              </a:ext>
            </a:extLst>
          </p:cNvPr>
          <p:cNvSpPr/>
          <p:nvPr/>
        </p:nvSpPr>
        <p:spPr>
          <a:xfrm>
            <a:off x="3538977" y="6963947"/>
            <a:ext cx="1222963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60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6000" dirty="0">
                <a:latin typeface="Courier" pitchFamily="2" charset="0"/>
              </a:rPr>
              <a:t> </a:t>
            </a:r>
            <a:r>
              <a:rPr lang="nb-NO" sz="6000" dirty="0" err="1">
                <a:latin typeface="Courier" pitchFamily="2" charset="0"/>
              </a:rPr>
              <a:t>courseCode</a:t>
            </a:r>
            <a:r>
              <a:rPr lang="nb-NO" sz="6000" dirty="0">
                <a:latin typeface="Courier" pitchFamily="2" charset="0"/>
              </a:rPr>
              <a:t> = </a:t>
            </a:r>
            <a:r>
              <a:rPr lang="nb-NO" sz="60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nb-NO" sz="6000" dirty="0">
                <a:solidFill>
                  <a:srgbClr val="A31515"/>
                </a:solidFill>
                <a:latin typeface="Courier" pitchFamily="2" charset="0"/>
              </a:rPr>
              <a:t>PGR102</a:t>
            </a:r>
            <a:r>
              <a:rPr lang="nb-NO" sz="6000" dirty="0">
                <a:solidFill>
                  <a:srgbClr val="A31515"/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nb-NO" sz="6000" dirty="0">
                <a:latin typeface="Courier" pitchFamily="2" charset="0"/>
              </a:rPr>
              <a:t>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5C48A8-CEC4-504A-8DC4-8E4D8EF28DAB}"/>
              </a:ext>
            </a:extLst>
          </p:cNvPr>
          <p:cNvSpPr/>
          <p:nvPr/>
        </p:nvSpPr>
        <p:spPr>
          <a:xfrm>
            <a:off x="1758631" y="11109644"/>
            <a:ext cx="2129461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b-NO" sz="4000" dirty="0"/>
              <a:t>Mer om </a:t>
            </a:r>
            <a:r>
              <a:rPr lang="nb-NO" sz="4000" dirty="0" err="1"/>
              <a:t>syntax</a:t>
            </a:r>
            <a:r>
              <a:rPr lang="nb-NO" sz="4000" dirty="0"/>
              <a:t>: </a:t>
            </a:r>
          </a:p>
          <a:p>
            <a:pPr algn="ctr"/>
            <a:r>
              <a:rPr lang="nb-NO" sz="4000" dirty="0">
                <a:hlinkClick r:id="rId3"/>
              </a:rPr>
              <a:t>https://github.com/getify/You-Dont-Know-JS/blob/master/types%20%26%20grammar/ch5.md</a:t>
            </a:r>
            <a:r>
              <a:rPr lang="nb-NO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2587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  <p:bldP spid="17" grpId="0"/>
      <p:bldP spid="20" grpId="0"/>
      <p:bldP spid="20" grpId="1"/>
      <p:bldP spid="2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2539326" y="6022580"/>
            <a:ext cx="19222802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Løsningsforslag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for </a:t>
            </a:r>
          </a:p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“teaser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forelesning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3”</a:t>
            </a:r>
          </a:p>
          <a:p>
            <a:pPr lvl="0" algn="ctr">
              <a:lnSpc>
                <a:spcPct val="115625"/>
              </a:lnSpc>
              <a:buSzPct val="25000"/>
            </a:pP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https://scrimba.com/c/cGa62C7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</p:txBody>
      </p:sp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90577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6">
            <a:extLst>
              <a:ext uri="{FF2B5EF4-FFF2-40B4-BE49-F238E27FC236}">
                <a16:creationId xmlns:a16="http://schemas.microsoft.com/office/drawing/2014/main" id="{D276080A-89D4-3F42-8C71-278D85D0A6A3}"/>
              </a:ext>
            </a:extLst>
          </p:cNvPr>
          <p:cNvSpPr/>
          <p:nvPr/>
        </p:nvSpPr>
        <p:spPr>
          <a:xfrm>
            <a:off x="6002319" y="4757192"/>
            <a:ext cx="12590990" cy="244010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Teaser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forelesning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4</a:t>
            </a:r>
          </a:p>
        </p:txBody>
      </p:sp>
    </p:spTree>
    <p:extLst>
      <p:ext uri="{BB962C8B-B14F-4D97-AF65-F5344CB8AC3E}">
        <p14:creationId xmlns:p14="http://schemas.microsoft.com/office/powerpoint/2010/main" val="242475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7F1BD1-3FFB-CE44-9FFD-DF431ED3C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825" y="4407876"/>
            <a:ext cx="5271477" cy="52714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ABCE9B-A5AB-5A49-9008-94696FAC5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6702" y="4534875"/>
            <a:ext cx="5271477" cy="5271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E42518-2011-FF4D-B3F2-EEB711841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0579" y="4534875"/>
            <a:ext cx="5271477" cy="52714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D963C2-B60B-B04C-A033-60436761ABF2}"/>
              </a:ext>
            </a:extLst>
          </p:cNvPr>
          <p:cNvSpPr txBox="1"/>
          <p:nvPr/>
        </p:nvSpPr>
        <p:spPr>
          <a:xfrm>
            <a:off x="5134428" y="7043614"/>
            <a:ext cx="210826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5000" dirty="0">
                <a:latin typeface="Courier" pitchFamily="2" charset="0"/>
              </a:rPr>
              <a:t>Box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DF8E7A-F01A-C849-9990-E6B393B44BA2}"/>
              </a:ext>
            </a:extLst>
          </p:cNvPr>
          <p:cNvSpPr txBox="1"/>
          <p:nvPr/>
        </p:nvSpPr>
        <p:spPr>
          <a:xfrm>
            <a:off x="11828305" y="7043614"/>
            <a:ext cx="210826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5000" dirty="0">
                <a:latin typeface="Courier" pitchFamily="2" charset="0"/>
              </a:rPr>
              <a:t>Box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A261D6-6047-5140-AE8C-4B67B6EBDA52}"/>
              </a:ext>
            </a:extLst>
          </p:cNvPr>
          <p:cNvSpPr txBox="1"/>
          <p:nvPr/>
        </p:nvSpPr>
        <p:spPr>
          <a:xfrm>
            <a:off x="18287720" y="7043614"/>
            <a:ext cx="210826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5000" dirty="0">
                <a:latin typeface="Courier" pitchFamily="2" charset="0"/>
              </a:rPr>
              <a:t>Box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F7ED3F-1FA6-3E45-A491-EB1D4F86B9B0}"/>
              </a:ext>
            </a:extLst>
          </p:cNvPr>
          <p:cNvSpPr/>
          <p:nvPr/>
        </p:nvSpPr>
        <p:spPr>
          <a:xfrm>
            <a:off x="4741215" y="1999081"/>
            <a:ext cx="295465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60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"Eple"</a:t>
            </a:r>
            <a:endParaRPr lang="nb-NO" sz="6000" dirty="0">
              <a:latin typeface="Courier" pitchFamily="2" charset="0"/>
              <a:cs typeface="Courier New" panose="020703090202050204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1DED99-AC49-2D47-95E7-6A6FF4FF6BFA}"/>
              </a:ext>
            </a:extLst>
          </p:cNvPr>
          <p:cNvSpPr/>
          <p:nvPr/>
        </p:nvSpPr>
        <p:spPr>
          <a:xfrm>
            <a:off x="11388200" y="1999081"/>
            <a:ext cx="295465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60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"Pære"</a:t>
            </a:r>
            <a:endParaRPr lang="nb-NO" sz="6000" dirty="0">
              <a:latin typeface="Courier" pitchFamily="2" charset="0"/>
              <a:cs typeface="Courier New" panose="020703090202050204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52AE58-D9CB-3F41-A1EA-306B769D91BD}"/>
              </a:ext>
            </a:extLst>
          </p:cNvPr>
          <p:cNvSpPr/>
          <p:nvPr/>
        </p:nvSpPr>
        <p:spPr>
          <a:xfrm>
            <a:off x="18068190" y="1999080"/>
            <a:ext cx="341632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60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"Banan"</a:t>
            </a:r>
            <a:endParaRPr lang="nb-NO" sz="6000" dirty="0">
              <a:latin typeface="Courier" pitchFamily="2" charset="0"/>
              <a:cs typeface="Courier New" panose="02070309020205020404" pitchFamily="49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8D069D-8EAE-6B47-A298-6DB2DF9D2C32}"/>
              </a:ext>
            </a:extLst>
          </p:cNvPr>
          <p:cNvSpPr/>
          <p:nvPr/>
        </p:nvSpPr>
        <p:spPr>
          <a:xfrm>
            <a:off x="3647885" y="9920004"/>
            <a:ext cx="51764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box1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"Eple"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53E0E3-AA62-8A42-9248-75EAEEE92E4A}"/>
              </a:ext>
            </a:extLst>
          </p:cNvPr>
          <p:cNvSpPr/>
          <p:nvPr/>
        </p:nvSpPr>
        <p:spPr>
          <a:xfrm>
            <a:off x="10341762" y="9920003"/>
            <a:ext cx="51764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box2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"Pære"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94828D-0562-044F-B981-EFEA049869B4}"/>
              </a:ext>
            </a:extLst>
          </p:cNvPr>
          <p:cNvSpPr/>
          <p:nvPr/>
        </p:nvSpPr>
        <p:spPr>
          <a:xfrm>
            <a:off x="17188141" y="9920003"/>
            <a:ext cx="54537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box3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"Banan"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618438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2227E-7 -4.62963E-6 L 5.52227E-7 0.2788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9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9937E-6 -4.62963E-6 L -1.59937E-6 0.2753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E32A85-D4BA-1A46-8A3C-5884163A3741}"/>
              </a:ext>
            </a:extLst>
          </p:cNvPr>
          <p:cNvSpPr/>
          <p:nvPr/>
        </p:nvSpPr>
        <p:spPr>
          <a:xfrm>
            <a:off x="12436254" y="5383528"/>
            <a:ext cx="9624871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3600" dirty="0">
                <a:latin typeface="Courier" pitchFamily="2" charset="0"/>
              </a:rPr>
              <a:t> </a:t>
            </a:r>
            <a:r>
              <a:rPr lang="nb-NO" sz="3600" dirty="0" err="1">
                <a:latin typeface="Courier" pitchFamily="2" charset="0"/>
              </a:rPr>
              <a:t>course</a:t>
            </a:r>
            <a:r>
              <a:rPr lang="nb-NO" sz="3600" dirty="0">
                <a:latin typeface="Courier" pitchFamily="2" charset="0"/>
              </a:rPr>
              <a:t> = {</a:t>
            </a:r>
          </a:p>
          <a:p>
            <a:r>
              <a:rPr lang="nb-NO" sz="3600" dirty="0">
                <a:latin typeface="Courier" pitchFamily="2" charset="0"/>
              </a:rPr>
              <a:t>  </a:t>
            </a:r>
            <a:r>
              <a:rPr lang="nb-NO" sz="3600" dirty="0" err="1">
                <a:latin typeface="Courier" pitchFamily="2" charset="0"/>
              </a:rPr>
              <a:t>code</a:t>
            </a:r>
            <a:r>
              <a:rPr lang="nb-NO" sz="3600" dirty="0">
                <a:latin typeface="Courier" pitchFamily="2" charset="0"/>
              </a:rPr>
              <a:t>: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"PGR102"</a:t>
            </a:r>
            <a:r>
              <a:rPr lang="nb-NO" sz="3600" dirty="0">
                <a:latin typeface="Courier" pitchFamily="2" charset="0"/>
              </a:rPr>
              <a:t>,</a:t>
            </a:r>
          </a:p>
          <a:p>
            <a:r>
              <a:rPr lang="nb-NO" sz="3600" dirty="0">
                <a:latin typeface="Courier" pitchFamily="2" charset="0"/>
              </a:rPr>
              <a:t>  </a:t>
            </a:r>
            <a:r>
              <a:rPr lang="nb-NO" sz="3600" dirty="0" err="1">
                <a:latin typeface="Courier" pitchFamily="2" charset="0"/>
              </a:rPr>
              <a:t>shortName</a:t>
            </a:r>
            <a:r>
              <a:rPr lang="nb-NO" sz="3600" dirty="0">
                <a:latin typeface="Courier" pitchFamily="2" charset="0"/>
              </a:rPr>
              <a:t>: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"Intro. til </a:t>
            </a:r>
            <a:r>
              <a:rPr lang="nb-NO" sz="3600" dirty="0" err="1">
                <a:solidFill>
                  <a:srgbClr val="A31515"/>
                </a:solidFill>
                <a:latin typeface="Courier" pitchFamily="2" charset="0"/>
              </a:rPr>
              <a:t>prog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."</a:t>
            </a:r>
            <a:r>
              <a:rPr lang="nb-NO" sz="3600" dirty="0">
                <a:latin typeface="Courier" pitchFamily="2" charset="0"/>
              </a:rPr>
              <a:t>,</a:t>
            </a:r>
          </a:p>
          <a:p>
            <a:r>
              <a:rPr lang="nb-NO" sz="3600" dirty="0">
                <a:latin typeface="Courier" pitchFamily="2" charset="0"/>
              </a:rPr>
              <a:t>  </a:t>
            </a:r>
            <a:r>
              <a:rPr lang="nb-NO" sz="3600" dirty="0" err="1">
                <a:latin typeface="Courier" pitchFamily="2" charset="0"/>
              </a:rPr>
              <a:t>isEasy</a:t>
            </a:r>
            <a:r>
              <a:rPr lang="nb-NO" sz="3600" dirty="0">
                <a:latin typeface="Courier" pitchFamily="2" charset="0"/>
              </a:rPr>
              <a:t>: </a:t>
            </a:r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false</a:t>
            </a:r>
            <a:r>
              <a:rPr lang="nb-NO" sz="3600" dirty="0">
                <a:latin typeface="Courier" pitchFamily="2" charset="0"/>
              </a:rPr>
              <a:t>,</a:t>
            </a:r>
          </a:p>
          <a:p>
            <a:r>
              <a:rPr lang="nb-NO" sz="3600" dirty="0">
                <a:latin typeface="Courier" pitchFamily="2" charset="0"/>
              </a:rPr>
              <a:t>  </a:t>
            </a:r>
            <a:r>
              <a:rPr lang="nb-NO" sz="3600" dirty="0" err="1">
                <a:latin typeface="Courier" pitchFamily="2" charset="0"/>
              </a:rPr>
              <a:t>requiresAttension</a:t>
            </a:r>
            <a:r>
              <a:rPr lang="nb-NO" sz="3600" dirty="0">
                <a:latin typeface="Courier" pitchFamily="2" charset="0"/>
              </a:rPr>
              <a:t>: </a:t>
            </a:r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true</a:t>
            </a:r>
            <a:r>
              <a:rPr lang="nb-NO" sz="3600" dirty="0">
                <a:latin typeface="Courier" pitchFamily="2" charset="0"/>
              </a:rPr>
              <a:t>,</a:t>
            </a:r>
          </a:p>
          <a:p>
            <a:r>
              <a:rPr lang="nb-NO" sz="3600" dirty="0">
                <a:latin typeface="Courier" pitchFamily="2" charset="0"/>
              </a:rPr>
              <a:t>  </a:t>
            </a:r>
            <a:r>
              <a:rPr lang="nb-NO" sz="3600" dirty="0" err="1">
                <a:latin typeface="Courier" pitchFamily="2" charset="0"/>
              </a:rPr>
              <a:t>hoursOfStudy</a:t>
            </a:r>
            <a:r>
              <a:rPr lang="nb-NO" sz="3600" dirty="0">
                <a:latin typeface="Courier" pitchFamily="2" charset="0"/>
              </a:rPr>
              <a:t>: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</a:rPr>
              <a:t>200</a:t>
            </a:r>
            <a:r>
              <a:rPr lang="nb-NO" sz="3600" dirty="0">
                <a:solidFill>
                  <a:schemeClr val="accent1"/>
                </a:solidFill>
                <a:latin typeface="Courier" pitchFamily="2" charset="0"/>
              </a:rPr>
              <a:t>,</a:t>
            </a:r>
          </a:p>
          <a:p>
            <a:r>
              <a:rPr lang="nb-NO" sz="3600" dirty="0">
                <a:latin typeface="Courier" pitchFamily="2" charset="0"/>
              </a:rPr>
              <a:t>  </a:t>
            </a:r>
            <a:r>
              <a:rPr lang="nb-NO" sz="3600" dirty="0" err="1">
                <a:latin typeface="Courier" pitchFamily="2" charset="0"/>
              </a:rPr>
              <a:t>gradeScale</a:t>
            </a:r>
            <a:r>
              <a:rPr lang="nb-NO" sz="3600" dirty="0">
                <a:latin typeface="Courier" pitchFamily="2" charset="0"/>
              </a:rPr>
              <a:t>: grades,</a:t>
            </a:r>
          </a:p>
          <a:p>
            <a:r>
              <a:rPr lang="nb-NO" sz="3600" dirty="0">
                <a:latin typeface="Courier" pitchFamily="2" charset="0"/>
              </a:rPr>
              <a:t>  </a:t>
            </a:r>
            <a:r>
              <a:rPr lang="nb-NO" sz="3600" dirty="0" err="1">
                <a:latin typeface="Courier" pitchFamily="2" charset="0"/>
              </a:rPr>
              <a:t>possibleGrades</a:t>
            </a:r>
            <a:r>
              <a:rPr lang="nb-NO" sz="3600" dirty="0">
                <a:latin typeface="Courier" pitchFamily="2" charset="0"/>
              </a:rPr>
              <a:t>: </a:t>
            </a:r>
            <a:r>
              <a:rPr lang="nb-NO" sz="3600" dirty="0" err="1">
                <a:latin typeface="Courier" pitchFamily="2" charset="0"/>
              </a:rPr>
              <a:t>grades.length</a:t>
            </a:r>
            <a:endParaRPr lang="nb-NO" sz="3600" dirty="0">
              <a:latin typeface="Courier" pitchFamily="2" charset="0"/>
            </a:endParaRPr>
          </a:p>
          <a:p>
            <a:r>
              <a:rPr lang="nb-NO" sz="3600" dirty="0">
                <a:latin typeface="Courier" pitchFamily="2" charset="0"/>
              </a:rPr>
              <a:t>};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A2ACDD-834F-9444-BFC5-5110761E736C}"/>
              </a:ext>
            </a:extLst>
          </p:cNvPr>
          <p:cNvSpPr/>
          <p:nvPr/>
        </p:nvSpPr>
        <p:spPr>
          <a:xfrm>
            <a:off x="4085890" y="5411594"/>
            <a:ext cx="5541902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3600" dirty="0">
                <a:latin typeface="Courier" pitchFamily="2" charset="0"/>
              </a:rPr>
              <a:t>grades = [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"A"</a:t>
            </a:r>
            <a:r>
              <a:rPr lang="nb-NO" sz="3600" dirty="0">
                <a:latin typeface="Courier" pitchFamily="2" charset="0"/>
              </a:rPr>
              <a:t>, </a:t>
            </a:r>
          </a:p>
          <a:p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				 "B"</a:t>
            </a:r>
            <a:r>
              <a:rPr lang="nb-NO" sz="3600" dirty="0">
                <a:latin typeface="Courier" pitchFamily="2" charset="0"/>
              </a:rPr>
              <a:t>, </a:t>
            </a:r>
          </a:p>
          <a:p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				 "C"</a:t>
            </a:r>
            <a:r>
              <a:rPr lang="nb-NO" sz="3600" dirty="0">
                <a:latin typeface="Courier" pitchFamily="2" charset="0"/>
              </a:rPr>
              <a:t>,</a:t>
            </a:r>
          </a:p>
          <a:p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				 "D"</a:t>
            </a:r>
            <a:r>
              <a:rPr lang="nb-NO" sz="3600" dirty="0">
                <a:latin typeface="Courier" pitchFamily="2" charset="0"/>
              </a:rPr>
              <a:t>, </a:t>
            </a:r>
          </a:p>
          <a:p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				 "E"</a:t>
            </a:r>
            <a:r>
              <a:rPr lang="nb-NO" sz="3600" dirty="0">
                <a:latin typeface="Courier" pitchFamily="2" charset="0"/>
              </a:rPr>
              <a:t>];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E5F5BB-2B7C-E742-BC12-50F975E6C9F0}"/>
              </a:ext>
            </a:extLst>
          </p:cNvPr>
          <p:cNvSpPr txBox="1"/>
          <p:nvPr/>
        </p:nvSpPr>
        <p:spPr>
          <a:xfrm>
            <a:off x="4085890" y="4571285"/>
            <a:ext cx="1620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200" b="1" dirty="0" err="1"/>
              <a:t>Arrays</a:t>
            </a:r>
            <a:r>
              <a:rPr lang="nb-NO" sz="3200" b="1" dirty="0"/>
              <a:t>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6E1F2A-4C9D-504B-B71A-8C58C088CCC4}"/>
              </a:ext>
            </a:extLst>
          </p:cNvPr>
          <p:cNvSpPr txBox="1"/>
          <p:nvPr/>
        </p:nvSpPr>
        <p:spPr>
          <a:xfrm>
            <a:off x="12436254" y="4571284"/>
            <a:ext cx="1983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200" b="1" dirty="0"/>
              <a:t>Objekter: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139A75-6818-754E-9167-BDD112399880}"/>
              </a:ext>
            </a:extLst>
          </p:cNvPr>
          <p:cNvSpPr/>
          <p:nvPr/>
        </p:nvSpPr>
        <p:spPr>
          <a:xfrm>
            <a:off x="4085890" y="9002033"/>
            <a:ext cx="48990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 err="1">
                <a:latin typeface="Courier" pitchFamily="2" charset="0"/>
              </a:rPr>
              <a:t>grades.push</a:t>
            </a:r>
            <a:r>
              <a:rPr lang="nb-NO" sz="3600" dirty="0">
                <a:latin typeface="Courier" pitchFamily="2" charset="0"/>
              </a:rPr>
              <a:t>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"F"</a:t>
            </a:r>
            <a:r>
              <a:rPr lang="nb-NO" sz="3600" dirty="0">
                <a:latin typeface="Courier" pitchFamily="2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6240901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418485" y="3789635"/>
            <a:ext cx="18288576" cy="62290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Øvingsoppgaver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marR="0" lvl="0" indent="-914400" algn="l" rtl="0">
              <a:spcBef>
                <a:spcPts val="0"/>
              </a:spcBef>
              <a:buSzPct val="25000"/>
              <a:buFont typeface="+mj-lt"/>
              <a:buAutoNum type="arabicPeriod"/>
            </a:pPr>
            <a:r>
              <a:rPr lang="en-US" sz="5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Repetisjonstest</a:t>
            </a:r>
            <a:endParaRPr lang="en-US" sz="54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marR="0" lvl="0" indent="-914400" algn="l" rtl="0">
              <a:spcBef>
                <a:spcPts val="0"/>
              </a:spcBef>
              <a:buSzPct val="25000"/>
              <a:buFont typeface="+mj-lt"/>
              <a:buAutoNum type="arabicPeriod"/>
            </a:pPr>
            <a:r>
              <a:rPr lang="en-US" sz="5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Oppgaver</a:t>
            </a:r>
            <a:r>
              <a:rPr lang="en-US" sz="5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 </a:t>
            </a:r>
            <a:r>
              <a:rPr lang="en-US" sz="5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i</a:t>
            </a:r>
            <a:r>
              <a:rPr lang="en-US" sz="5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 </a:t>
            </a:r>
            <a:r>
              <a:rPr lang="en-US" sz="5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Scrimba</a:t>
            </a:r>
            <a:endParaRPr lang="en-US" sz="54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558484983"/>
      </p:ext>
    </p:extLst>
  </p:cSld>
  <p:clrMapOvr>
    <a:masterClrMapping/>
  </p:clrMapOvr>
  <p:transition>
    <p:push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B7270E-773D-1B40-8EFE-FB2373D74645}"/>
              </a:ext>
            </a:extLst>
          </p:cNvPr>
          <p:cNvSpPr/>
          <p:nvPr/>
        </p:nvSpPr>
        <p:spPr>
          <a:xfrm>
            <a:off x="4171679" y="3721426"/>
            <a:ext cx="546816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Anbefalt</a:t>
            </a:r>
            <a:r>
              <a:rPr lang="en-US" sz="4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lesning</a:t>
            </a:r>
            <a:r>
              <a:rPr lang="en-US" sz="4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lang="nb-NO" sz="4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DFD3A1-E99E-CB44-820B-6BD63C4F3A10}"/>
              </a:ext>
            </a:extLst>
          </p:cNvPr>
          <p:cNvSpPr/>
          <p:nvPr/>
        </p:nvSpPr>
        <p:spPr>
          <a:xfrm>
            <a:off x="4171679" y="5724397"/>
            <a:ext cx="1549655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/>
              <a:t>Introduksjon til objekter:</a:t>
            </a:r>
          </a:p>
          <a:p>
            <a:r>
              <a:rPr lang="nb-NO" sz="2800" dirty="0">
                <a:hlinkClick r:id="rId2"/>
              </a:rPr>
              <a:t> https://github.com/getify/You-Dont-Know-JS/blob/master/up%20%26%20going/ch2.md#objects</a:t>
            </a:r>
            <a:r>
              <a:rPr lang="nb-NO" sz="2800" dirty="0"/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2B5825-EA29-534A-B999-1116A4A758C0}"/>
              </a:ext>
            </a:extLst>
          </p:cNvPr>
          <p:cNvSpPr/>
          <p:nvPr/>
        </p:nvSpPr>
        <p:spPr>
          <a:xfrm>
            <a:off x="4171679" y="6896371"/>
            <a:ext cx="15357089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/>
              <a:t>Introduksjon til </a:t>
            </a:r>
            <a:r>
              <a:rPr lang="nb-NO" sz="2800" dirty="0" err="1"/>
              <a:t>arrays</a:t>
            </a:r>
            <a:r>
              <a:rPr lang="nb-NO" sz="2800" dirty="0"/>
              <a:t>:</a:t>
            </a:r>
          </a:p>
          <a:p>
            <a:r>
              <a:rPr lang="nb-NO" sz="2800" dirty="0">
                <a:hlinkClick r:id="rId2"/>
              </a:rPr>
              <a:t> </a:t>
            </a:r>
            <a:r>
              <a:rPr lang="nb-NO" sz="2800" dirty="0">
                <a:hlinkClick r:id="rId3"/>
              </a:rPr>
              <a:t>https://github.com/getify/You-Dont-Know-JS/blob/master/up%20%26%20going/ch2.md#arrays</a:t>
            </a:r>
            <a:r>
              <a:rPr lang="nb-NO" sz="2800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BE152A-4761-AE48-9B79-612F2949F1CC}"/>
              </a:ext>
            </a:extLst>
          </p:cNvPr>
          <p:cNvSpPr/>
          <p:nvPr/>
        </p:nvSpPr>
        <p:spPr>
          <a:xfrm>
            <a:off x="4171679" y="8068345"/>
            <a:ext cx="1751954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/>
              <a:t>Introduksjon til objekt-metoder:</a:t>
            </a:r>
            <a:r>
              <a:rPr lang="nb-NO" sz="2800" dirty="0">
                <a:hlinkClick r:id="rId2"/>
              </a:rPr>
              <a:t> </a:t>
            </a:r>
            <a:endParaRPr lang="nb-NO" sz="2800" dirty="0"/>
          </a:p>
          <a:p>
            <a:r>
              <a:rPr lang="nb-NO" sz="2800" dirty="0">
                <a:hlinkClick r:id="rId4"/>
              </a:rPr>
              <a:t>https://github.com/getify/You-Dont-Know-JS/blob/master/up%20%26%20going/ch2.md#built-in-type-methods</a:t>
            </a:r>
            <a:r>
              <a:rPr lang="nb-NO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9196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9411380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Variabel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6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6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navngitt</a:t>
            </a:r>
            <a:r>
              <a:rPr lang="en-US" sz="6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“container” </a:t>
            </a:r>
            <a:r>
              <a:rPr lang="en-US" sz="6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som</a:t>
            </a:r>
            <a:r>
              <a:rPr lang="en-US" sz="6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6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inneholde</a:t>
            </a:r>
            <a:r>
              <a:rPr lang="en-US" sz="6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6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gitt</a:t>
            </a:r>
            <a:r>
              <a:rPr lang="en-US" sz="6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</a:t>
            </a:r>
            <a:r>
              <a:rPr lang="en-US" sz="6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6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6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viss</a:t>
            </a:r>
            <a:r>
              <a:rPr lang="en-US" sz="6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datatype.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FD0BA2-5C28-AE4C-9AA9-032A40DEBA87}"/>
              </a:ext>
            </a:extLst>
          </p:cNvPr>
          <p:cNvSpPr txBox="1"/>
          <p:nvPr/>
        </p:nvSpPr>
        <p:spPr>
          <a:xfrm>
            <a:off x="3170325" y="5673822"/>
            <a:ext cx="8725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600" dirty="0"/>
              <a:t>En variabel kan </a:t>
            </a:r>
            <a:r>
              <a:rPr lang="nb-NO" sz="3600" b="1" i="1" dirty="0"/>
              <a:t>deklareres</a:t>
            </a:r>
            <a:r>
              <a:rPr lang="nb-NO" sz="3600" dirty="0"/>
              <a:t> uten en verdi: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3CE45B-C648-5F48-8B87-A4B494A0184B}"/>
              </a:ext>
            </a:extLst>
          </p:cNvPr>
          <p:cNvSpPr/>
          <p:nvPr/>
        </p:nvSpPr>
        <p:spPr>
          <a:xfrm>
            <a:off x="3170324" y="6730179"/>
            <a:ext cx="59971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54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54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5400" dirty="0" err="1">
                <a:latin typeface="Courier" pitchFamily="2" charset="0"/>
                <a:cs typeface="Courier New" panose="02070309020205020404" pitchFamily="49" charset="0"/>
              </a:rPr>
              <a:t>gameLevel</a:t>
            </a:r>
            <a:r>
              <a:rPr lang="nb-NO" sz="54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562159-18FC-EE42-83BA-F258C0756F8B}"/>
              </a:ext>
            </a:extLst>
          </p:cNvPr>
          <p:cNvSpPr txBox="1"/>
          <p:nvPr/>
        </p:nvSpPr>
        <p:spPr>
          <a:xfrm>
            <a:off x="3170324" y="8378462"/>
            <a:ext cx="8417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600" dirty="0"/>
              <a:t>… for så å </a:t>
            </a:r>
            <a:r>
              <a:rPr lang="nb-NO" sz="3600" b="1" i="1" dirty="0"/>
              <a:t>definere</a:t>
            </a:r>
            <a:r>
              <a:rPr lang="nb-NO" sz="3600" dirty="0"/>
              <a:t> den senere i koden: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1F09B9-B6C6-FB4B-904C-BEC14120B139}"/>
              </a:ext>
            </a:extLst>
          </p:cNvPr>
          <p:cNvSpPr/>
          <p:nvPr/>
        </p:nvSpPr>
        <p:spPr>
          <a:xfrm>
            <a:off x="3170324" y="9787931"/>
            <a:ext cx="59971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5400" dirty="0" err="1">
                <a:latin typeface="Courier" pitchFamily="2" charset="0"/>
                <a:cs typeface="Courier New" panose="02070309020205020404" pitchFamily="49" charset="0"/>
              </a:rPr>
              <a:t>gameLevel</a:t>
            </a:r>
            <a:r>
              <a:rPr lang="nb-NO" sz="54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54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2</a:t>
            </a:r>
            <a:r>
              <a:rPr lang="nb-NO" sz="54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BD0745-8509-7F49-AC20-E0F3C1EDD963}"/>
              </a:ext>
            </a:extLst>
          </p:cNvPr>
          <p:cNvSpPr/>
          <p:nvPr/>
        </p:nvSpPr>
        <p:spPr>
          <a:xfrm>
            <a:off x="3267467" y="11474399"/>
            <a:ext cx="172566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SzPct val="25000"/>
            </a:pP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Tips: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når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vi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definerer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allerede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deklarert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variabel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så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dropper vi </a:t>
            </a:r>
            <a:r>
              <a:rPr lang="nb-NO" sz="32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3200" b="1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nøkkelordet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lang="en-US" sz="16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142278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6CCD31-6157-6549-A2E0-5C27075F2005}"/>
              </a:ext>
            </a:extLst>
          </p:cNvPr>
          <p:cNvSpPr txBox="1"/>
          <p:nvPr/>
        </p:nvSpPr>
        <p:spPr>
          <a:xfrm>
            <a:off x="5913523" y="5466521"/>
            <a:ext cx="114441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600" dirty="0"/>
              <a:t>Man kan også </a:t>
            </a:r>
            <a:r>
              <a:rPr lang="nb-NO" sz="3600" i="1" dirty="0"/>
              <a:t>deklarere</a:t>
            </a:r>
            <a:r>
              <a:rPr lang="nb-NO" sz="3600" dirty="0"/>
              <a:t> og </a:t>
            </a:r>
            <a:r>
              <a:rPr lang="nb-NO" sz="3600" i="1" dirty="0"/>
              <a:t>definere</a:t>
            </a:r>
            <a:r>
              <a:rPr lang="nb-NO" sz="3600" dirty="0"/>
              <a:t> variabler samtidig: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DA9932-2651-A24E-B696-6F880D9249CF}"/>
              </a:ext>
            </a:extLst>
          </p:cNvPr>
          <p:cNvSpPr/>
          <p:nvPr/>
        </p:nvSpPr>
        <p:spPr>
          <a:xfrm>
            <a:off x="5913523" y="6854283"/>
            <a:ext cx="765786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54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54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5400" dirty="0" err="1">
                <a:latin typeface="Courier" pitchFamily="2" charset="0"/>
                <a:cs typeface="Courier New" panose="02070309020205020404" pitchFamily="49" charset="0"/>
              </a:rPr>
              <a:t>gameLevel</a:t>
            </a:r>
            <a:r>
              <a:rPr lang="nb-NO" sz="54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54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2</a:t>
            </a:r>
            <a:r>
              <a:rPr lang="nb-NO" sz="54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3CD75A7B-3465-414F-9156-99EADBDDB292}"/>
              </a:ext>
            </a:extLst>
          </p:cNvPr>
          <p:cNvSpPr/>
          <p:nvPr/>
        </p:nvSpPr>
        <p:spPr>
          <a:xfrm rot="16200000">
            <a:off x="8110332" y="5885174"/>
            <a:ext cx="1172817" cy="526774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0E50F9F1-D9C1-FB4E-B705-62FE9272A272}"/>
              </a:ext>
            </a:extLst>
          </p:cNvPr>
          <p:cNvSpPr/>
          <p:nvPr/>
        </p:nvSpPr>
        <p:spPr>
          <a:xfrm rot="16200000">
            <a:off x="12017087" y="7551150"/>
            <a:ext cx="1172817" cy="193578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3A9C6B-49DC-354A-BB7B-B57BB456DB4B}"/>
              </a:ext>
            </a:extLst>
          </p:cNvPr>
          <p:cNvSpPr txBox="1"/>
          <p:nvPr/>
        </p:nvSpPr>
        <p:spPr>
          <a:xfrm>
            <a:off x="7394713" y="9260475"/>
            <a:ext cx="23487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200" dirty="0"/>
              <a:t>Deklarasjon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5439A1-E91B-D745-A997-65FC4CD0D0D7}"/>
              </a:ext>
            </a:extLst>
          </p:cNvPr>
          <p:cNvSpPr txBox="1"/>
          <p:nvPr/>
        </p:nvSpPr>
        <p:spPr>
          <a:xfrm>
            <a:off x="11635602" y="9277557"/>
            <a:ext cx="1984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200" dirty="0"/>
              <a:t>Definisjon</a:t>
            </a:r>
          </a:p>
        </p:txBody>
      </p:sp>
    </p:spTree>
    <p:extLst>
      <p:ext uri="{BB962C8B-B14F-4D97-AF65-F5344CB8AC3E}">
        <p14:creationId xmlns:p14="http://schemas.microsoft.com/office/powerpoint/2010/main" val="96817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0A42D5-21CC-0046-9538-B9DA61E6353B}"/>
              </a:ext>
            </a:extLst>
          </p:cNvPr>
          <p:cNvSpPr/>
          <p:nvPr/>
        </p:nvSpPr>
        <p:spPr>
          <a:xfrm>
            <a:off x="3192096" y="4169507"/>
            <a:ext cx="18775276" cy="9292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Vi bruker variabler til å holde på informasjon vi trenger i programmet vårt.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B957B9-1556-2640-820F-3C6806EFAB88}"/>
              </a:ext>
            </a:extLst>
          </p:cNvPr>
          <p:cNvSpPr/>
          <p:nvPr/>
        </p:nvSpPr>
        <p:spPr>
          <a:xfrm>
            <a:off x="3192096" y="5615703"/>
            <a:ext cx="121094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nameOfPlayer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prompt(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"Hva heter du?"</a:t>
            </a: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)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A79D800-26F6-C042-A8C7-3048ADF3531C}"/>
              </a:ext>
            </a:extLst>
          </p:cNvPr>
          <p:cNvSpPr/>
          <p:nvPr/>
        </p:nvSpPr>
        <p:spPr>
          <a:xfrm>
            <a:off x="3192096" y="6455771"/>
            <a:ext cx="60083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gameScore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1500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C4DD43-3143-8F41-A4F9-E0A03257AFA3}"/>
              </a:ext>
            </a:extLst>
          </p:cNvPr>
          <p:cNvSpPr/>
          <p:nvPr/>
        </p:nvSpPr>
        <p:spPr>
          <a:xfrm>
            <a:off x="3192096" y="7295839"/>
            <a:ext cx="51764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gameLevel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2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BF9117-7FDD-6243-A0F2-0414EF111854}"/>
              </a:ext>
            </a:extLst>
          </p:cNvPr>
          <p:cNvSpPr/>
          <p:nvPr/>
        </p:nvSpPr>
        <p:spPr>
          <a:xfrm>
            <a:off x="3192095" y="8135907"/>
            <a:ext cx="65630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playerAlive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true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D0F2A4C-D549-0F40-B69E-96D8EE4C1C7D}"/>
              </a:ext>
            </a:extLst>
          </p:cNvPr>
          <p:cNvSpPr/>
          <p:nvPr/>
        </p:nvSpPr>
        <p:spPr>
          <a:xfrm>
            <a:off x="3192095" y="8975975"/>
            <a:ext cx="137733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message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  <a:cs typeface="Courier New" panose="02070309020205020404" pitchFamily="49" charset="0"/>
              </a:rPr>
              <a:t>"Velkommen til nivå " 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+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gameLevel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245458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3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0A42D5-21CC-0046-9538-B9DA61E6353B}"/>
              </a:ext>
            </a:extLst>
          </p:cNvPr>
          <p:cNvSpPr/>
          <p:nvPr/>
        </p:nvSpPr>
        <p:spPr>
          <a:xfrm>
            <a:off x="3170323" y="1948347"/>
            <a:ext cx="18775276" cy="9292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Variabler kan oppdateres så de reflekterer tilstanden i programmet.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A79D800-26F6-C042-A8C7-3048ADF3531C}"/>
              </a:ext>
            </a:extLst>
          </p:cNvPr>
          <p:cNvSpPr/>
          <p:nvPr/>
        </p:nvSpPr>
        <p:spPr>
          <a:xfrm>
            <a:off x="3170323" y="4320197"/>
            <a:ext cx="60083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gameScore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1500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BF9117-7FDD-6243-A0F2-0414EF111854}"/>
              </a:ext>
            </a:extLst>
          </p:cNvPr>
          <p:cNvSpPr/>
          <p:nvPr/>
        </p:nvSpPr>
        <p:spPr>
          <a:xfrm>
            <a:off x="3197210" y="9521344"/>
            <a:ext cx="57310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playerAlive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false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07D4A5-4F73-B14D-B52A-F3CEE554E97D}"/>
              </a:ext>
            </a:extLst>
          </p:cNvPr>
          <p:cNvSpPr/>
          <p:nvPr/>
        </p:nvSpPr>
        <p:spPr>
          <a:xfrm>
            <a:off x="3170323" y="5160265"/>
            <a:ext cx="18629501" cy="761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2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* Spilleren vinner runden, og får 100 poeng ekstra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3EE727F-06AB-2B43-87CA-DE7C85765C92}"/>
              </a:ext>
            </a:extLst>
          </p:cNvPr>
          <p:cNvSpPr/>
          <p:nvPr/>
        </p:nvSpPr>
        <p:spPr>
          <a:xfrm>
            <a:off x="3170322" y="6305117"/>
            <a:ext cx="79496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gameScore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gameScore</a:t>
            </a: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+ </a:t>
            </a:r>
            <a:r>
              <a:rPr lang="nb-NO" sz="3600" dirty="0">
                <a:solidFill>
                  <a:srgbClr val="09885A"/>
                </a:solidFill>
                <a:latin typeface="Courier" pitchFamily="2" charset="0"/>
                <a:ea typeface="Menlo" panose="020B0609030804020204" pitchFamily="49" charset="0"/>
                <a:cs typeface="Courier New" panose="02070309020205020404" pitchFamily="49" charset="0"/>
              </a:rPr>
              <a:t>100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9251EBB-70B3-724F-9E43-691E74BA2115}"/>
              </a:ext>
            </a:extLst>
          </p:cNvPr>
          <p:cNvSpPr/>
          <p:nvPr/>
        </p:nvSpPr>
        <p:spPr>
          <a:xfrm>
            <a:off x="3170322" y="7334360"/>
            <a:ext cx="18629501" cy="78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200" i="1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Variabelen </a:t>
            </a:r>
            <a:r>
              <a:rPr lang="nb-NO" sz="3200" b="1" dirty="0" err="1">
                <a:solidFill>
                  <a:schemeClr val="bg2"/>
                </a:solidFill>
                <a:latin typeface="Courier" pitchFamily="2" charset="0"/>
                <a:ea typeface="Source Sans Pro"/>
                <a:cs typeface="Courier New" panose="02070309020205020404" pitchFamily="49" charset="0"/>
                <a:sym typeface="Source Sans Pro"/>
              </a:rPr>
              <a:t>gameScore</a:t>
            </a:r>
            <a:r>
              <a:rPr lang="nb-NO" sz="3200" i="1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er nå lik tallet 1600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936218-2E88-2041-B097-3704CB7C9455}"/>
              </a:ext>
            </a:extLst>
          </p:cNvPr>
          <p:cNvSpPr/>
          <p:nvPr/>
        </p:nvSpPr>
        <p:spPr>
          <a:xfrm>
            <a:off x="3170321" y="8294055"/>
            <a:ext cx="18629501" cy="761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2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* Spilleren faller ned i et hull, krise!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7B38DDA-E195-4B44-8D72-E213F02187FB}"/>
              </a:ext>
            </a:extLst>
          </p:cNvPr>
          <p:cNvSpPr/>
          <p:nvPr/>
        </p:nvSpPr>
        <p:spPr>
          <a:xfrm>
            <a:off x="3170322" y="3656656"/>
            <a:ext cx="65630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3600" dirty="0" err="1">
                <a:latin typeface="Courier" pitchFamily="2" charset="0"/>
                <a:cs typeface="Courier New" panose="02070309020205020404" pitchFamily="49" charset="0"/>
              </a:rPr>
              <a:t>playerAlive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 = </a:t>
            </a:r>
            <a:r>
              <a:rPr lang="nb-NO" sz="3600" dirty="0">
                <a:solidFill>
                  <a:srgbClr val="0000FF"/>
                </a:solidFill>
                <a:latin typeface="Courier" pitchFamily="2" charset="0"/>
                <a:cs typeface="Courier New" panose="02070309020205020404" pitchFamily="49" charset="0"/>
              </a:rPr>
              <a:t>true</a:t>
            </a:r>
            <a:r>
              <a:rPr lang="nb-NO" sz="3600" dirty="0">
                <a:latin typeface="Courie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B0D7DD-DFED-4641-AB6A-D2BB74246442}"/>
              </a:ext>
            </a:extLst>
          </p:cNvPr>
          <p:cNvSpPr/>
          <p:nvPr/>
        </p:nvSpPr>
        <p:spPr>
          <a:xfrm>
            <a:off x="3170321" y="10291864"/>
            <a:ext cx="18629501" cy="78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3200" i="1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Variabelen </a:t>
            </a:r>
            <a:r>
              <a:rPr lang="nb-NO" sz="3200" b="1" dirty="0" err="1">
                <a:solidFill>
                  <a:schemeClr val="bg2"/>
                </a:solidFill>
                <a:latin typeface="Courier" pitchFamily="2" charset="0"/>
                <a:ea typeface="Source Sans Pro"/>
                <a:cs typeface="Courier New" panose="02070309020205020404" pitchFamily="49" charset="0"/>
                <a:sym typeface="Source Sans Pro"/>
              </a:rPr>
              <a:t>playerAlive</a:t>
            </a:r>
            <a:r>
              <a:rPr lang="nb-NO" sz="3200" i="1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 </a:t>
            </a:r>
            <a:r>
              <a:rPr lang="nb-NO" sz="3200" dirty="0">
                <a:solidFill>
                  <a:schemeClr val="bg2"/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er nå </a:t>
            </a:r>
            <a:r>
              <a:rPr lang="nb-NO" sz="3200" b="1" dirty="0">
                <a:solidFill>
                  <a:schemeClr val="bg2"/>
                </a:solidFill>
                <a:latin typeface="Courier" pitchFamily="2" charset="0"/>
                <a:ea typeface="Source Sans Pro"/>
                <a:cs typeface="Courier New" panose="02070309020205020404" pitchFamily="49" charset="0"/>
                <a:sym typeface="Source Sans Pro"/>
              </a:rPr>
              <a:t>false</a:t>
            </a:r>
            <a:endParaRPr lang="nb-NO" sz="3200" b="1" dirty="0">
              <a:solidFill>
                <a:schemeClr val="bg2"/>
              </a:solidFill>
              <a:latin typeface="Courier" pitchFamily="2" charset="0"/>
              <a:ea typeface="Source Sans Pro"/>
              <a:cs typeface="Arial" panose="020B0604020202020204" pitchFamily="34" charset="0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73190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9" grpId="0"/>
      <p:bldP spid="10" grpId="0"/>
      <p:bldP spid="11" grpId="0"/>
      <p:bldP spid="16" grpId="0"/>
      <p:bldP spid="17" grpId="0"/>
      <p:bldP spid="18" grpId="0"/>
    </p:bldLst>
  </p:timing>
</p:sld>
</file>

<file path=ppt/theme/theme1.xml><?xml version="1.0" encoding="utf-8"?>
<a:theme xmlns:a="http://schemas.openxmlformats.org/drawingml/2006/main" name="Default Theme">
  <a:themeElements>
    <a:clrScheme name="Fox Light Version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2E2E35"/>
      </a:accent1>
      <a:accent2>
        <a:srgbClr val="FD6041"/>
      </a:accent2>
      <a:accent3>
        <a:srgbClr val="9F9EA2"/>
      </a:accent3>
      <a:accent4>
        <a:srgbClr val="D7D5D4"/>
      </a:accent4>
      <a:accent5>
        <a:srgbClr val="2E2E35"/>
      </a:accent5>
      <a:accent6>
        <a:srgbClr val="9F9EA2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9000</TotalTime>
  <Words>2708</Words>
  <Application>Microsoft Macintosh PowerPoint</Application>
  <PresentationFormat>Custom</PresentationFormat>
  <Paragraphs>432</Paragraphs>
  <Slides>52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1" baseType="lpstr">
      <vt:lpstr>Arial</vt:lpstr>
      <vt:lpstr>Wingdings</vt:lpstr>
      <vt:lpstr>Courier New</vt:lpstr>
      <vt:lpstr>Helvetica</vt:lpstr>
      <vt:lpstr>Menlo</vt:lpstr>
      <vt:lpstr>Montserrat</vt:lpstr>
      <vt:lpstr>Source Sans Pro</vt:lpstr>
      <vt:lpstr>Courier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Andreas Biørn-Hansen</cp:lastModifiedBy>
  <cp:revision>380</cp:revision>
  <dcterms:modified xsi:type="dcterms:W3CDTF">2018-09-05T14:05:56Z</dcterms:modified>
</cp:coreProperties>
</file>